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300" r:id="rId30"/>
    <p:sldId id="285" r:id="rId31"/>
    <p:sldId id="286" r:id="rId32"/>
    <p:sldId id="287" r:id="rId33"/>
    <p:sldId id="288" r:id="rId34"/>
    <p:sldId id="289" r:id="rId35"/>
    <p:sldId id="292" r:id="rId36"/>
    <p:sldId id="290" r:id="rId37"/>
    <p:sldId id="301" r:id="rId38"/>
    <p:sldId id="293" r:id="rId39"/>
    <p:sldId id="291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84C"/>
    <a:srgbClr val="180FC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99100-277A-4E95-97E2-CDF5C15F883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C426C-72BA-48AB-A3EF-9D0046204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800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5B3D-A1F2-482C-B6C6-DB71CB434566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EC088-D080-42E9-8831-2933CEE09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5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C088-D080-42E9-8831-2933CEE0966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9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C088-D080-42E9-8831-2933CEE0966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3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B07A-2647-42F9-8260-E12BA2B2D28A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473A-F09F-41E0-865E-3326E6FF7B71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794C-667A-471A-93BE-BCF8935C258F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1AD8-3D95-4F89-810C-F60EF649854B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8DD2-D409-4A41-9DA2-295CBA8A1D17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51AB-8069-47F9-A62D-C7188ABE5348}" type="datetime1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0D15-8749-4105-9E83-2AA257F725B0}" type="datetime1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A0EE-0A33-4509-A17B-EEC9F01E8F87}" type="datetime1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C29-7F8A-41A9-B831-3A4FC67BD44E}" type="datetime1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B104-BADB-4D35-BA35-76C88EEECFF6}" type="datetime1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42A9-A6EF-4811-A476-57E3A575442D}" type="datetime1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590F6-BBD9-43E9-93C8-ED4A8D2858C6}" type="datetime1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305177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80FCB"/>
                </a:solidFill>
              </a:rPr>
              <a:t>Лекция </a:t>
            </a:r>
            <a:r>
              <a:rPr lang="ru-RU" b="1" dirty="0" smtClean="0">
                <a:solidFill>
                  <a:srgbClr val="180FCB"/>
                </a:solidFill>
              </a:rPr>
              <a:t>11.  </a:t>
            </a:r>
            <a:r>
              <a:rPr lang="ru-RU" b="1" dirty="0">
                <a:solidFill>
                  <a:srgbClr val="180FCB"/>
                </a:solidFill>
              </a:rPr>
              <a:t>Современные методы диагностики болезней сельскохозяйственных </a:t>
            </a:r>
            <a:r>
              <a:rPr lang="ru-RU" b="1" dirty="0" smtClean="0">
                <a:solidFill>
                  <a:srgbClr val="180FCB"/>
                </a:solidFill>
              </a:rPr>
              <a:t>культур</a:t>
            </a:r>
            <a:endParaRPr lang="ru-RU" dirty="0">
              <a:solidFill>
                <a:srgbClr val="180FC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8280920" cy="2639144"/>
          </a:xfrm>
          <a:solidFill>
            <a:schemeClr val="tx2"/>
          </a:solidFill>
        </p:spPr>
        <p:txBody>
          <a:bodyPr>
            <a:normAutofit fontScale="700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rgbClr val="180FCB"/>
                </a:solidFill>
              </a:rPr>
              <a:t>Значение методов ПЦР-анализа и иммуноферментного анализа в растениеводстве и защите растений</a:t>
            </a:r>
            <a:endParaRPr lang="ru-RU" sz="2400" dirty="0">
              <a:solidFill>
                <a:srgbClr val="180FCB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rgbClr val="180FCB"/>
                </a:solidFill>
              </a:rPr>
              <a:t>Иммуноферментный анализ</a:t>
            </a:r>
            <a:endParaRPr lang="ru-RU" sz="2400" dirty="0">
              <a:solidFill>
                <a:srgbClr val="180FCB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rgbClr val="180FCB"/>
                </a:solidFill>
              </a:rPr>
              <a:t>ПЦР- анализ</a:t>
            </a:r>
            <a:endParaRPr lang="ru-RU" sz="2400" dirty="0">
              <a:solidFill>
                <a:srgbClr val="180FCB"/>
              </a:solidFill>
            </a:endParaRPr>
          </a:p>
          <a:p>
            <a:pPr lvl="1" algn="l"/>
            <a:r>
              <a:rPr lang="ru-RU" b="1" i="1" dirty="0" smtClean="0">
                <a:solidFill>
                  <a:srgbClr val="180FCB"/>
                </a:solidFill>
              </a:rPr>
              <a:t>3.1. История </a:t>
            </a:r>
            <a:r>
              <a:rPr lang="ru-RU" b="1" i="1" dirty="0">
                <a:solidFill>
                  <a:srgbClr val="180FCB"/>
                </a:solidFill>
              </a:rPr>
              <a:t>открытия  полимеразной цепной реакции</a:t>
            </a:r>
            <a:endParaRPr lang="ru-RU" sz="2000" dirty="0">
              <a:solidFill>
                <a:srgbClr val="180FCB"/>
              </a:solidFill>
            </a:endParaRPr>
          </a:p>
          <a:p>
            <a:pPr lvl="1" algn="l"/>
            <a:r>
              <a:rPr lang="ru-RU" b="1" i="1" dirty="0" smtClean="0">
                <a:solidFill>
                  <a:srgbClr val="180FCB"/>
                </a:solidFill>
              </a:rPr>
              <a:t>3.2. Сущность </a:t>
            </a:r>
            <a:r>
              <a:rPr lang="ru-RU" b="1" i="1" dirty="0">
                <a:solidFill>
                  <a:srgbClr val="180FCB"/>
                </a:solidFill>
              </a:rPr>
              <a:t>ПЦР- анализа.</a:t>
            </a:r>
            <a:endParaRPr lang="ru-RU" sz="2000" dirty="0">
              <a:solidFill>
                <a:srgbClr val="180FCB"/>
              </a:solidFill>
            </a:endParaRPr>
          </a:p>
          <a:p>
            <a:pPr lvl="1" algn="l"/>
            <a:r>
              <a:rPr lang="ru-RU" b="1" i="1" dirty="0" smtClean="0">
                <a:solidFill>
                  <a:srgbClr val="180FCB"/>
                </a:solidFill>
              </a:rPr>
              <a:t>3.3. Достоинства </a:t>
            </a:r>
            <a:r>
              <a:rPr lang="ru-RU" b="1" i="1" dirty="0">
                <a:solidFill>
                  <a:srgbClr val="180FCB"/>
                </a:solidFill>
              </a:rPr>
              <a:t>и трудности метода </a:t>
            </a:r>
            <a:r>
              <a:rPr lang="ru-RU" b="1" i="1" dirty="0" smtClean="0">
                <a:solidFill>
                  <a:srgbClr val="180FCB"/>
                </a:solidFill>
              </a:rPr>
              <a:t>ПЦР</a:t>
            </a:r>
            <a:endParaRPr lang="ru-RU" dirty="0">
              <a:solidFill>
                <a:srgbClr val="180F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5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</a:rPr>
              <a:t>2. Иммуноферментный </a:t>
            </a:r>
            <a:r>
              <a:rPr lang="ru-RU" b="1" i="1" dirty="0">
                <a:solidFill>
                  <a:srgbClr val="C00000"/>
                </a:solidFill>
              </a:rPr>
              <a:t>анализ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3096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Метод </a:t>
            </a:r>
            <a:r>
              <a:rPr lang="ru-RU" dirty="0"/>
              <a:t>основан на использовании антител, меченых ферментами. Впервые метод твердофазного ИФА (ELISA – </a:t>
            </a:r>
            <a:r>
              <a:rPr lang="ru-RU" dirty="0" err="1"/>
              <a:t>enzyme-linked-immunosorbent</a:t>
            </a:r>
            <a:r>
              <a:rPr lang="ru-RU" dirty="0"/>
              <a:t>) для диагностики вирусов растений был разработан в 1976. В качестве твердофазной основы используются специальные полистирольные 96-луночные платы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79">
            <a:off x="5910667" y="3789040"/>
            <a:ext cx="3363248" cy="1872208"/>
          </a:xfrm>
          <a:prstGeom prst="roundRect">
            <a:avLst>
              <a:gd name="adj" fmla="val 4803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7504" y="3789040"/>
            <a:ext cx="619268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500" dirty="0" smtClean="0"/>
              <a:t>Оптически прозрачный полистирол обладает способностью адсорбировать антигены и антитела на своей поверхности. Эта способность полистирола, а также конструкция </a:t>
            </a:r>
            <a:r>
              <a:rPr lang="ru-RU" sz="2500" dirty="0" err="1" smtClean="0"/>
              <a:t>микроплат</a:t>
            </a:r>
            <a:r>
              <a:rPr lang="ru-RU" sz="2500" dirty="0" smtClean="0"/>
              <a:t> позволяют проводить весь цикл анализа в каждой из лунок пробы. 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6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Существует </a:t>
            </a:r>
            <a:r>
              <a:rPr lang="ru-RU" sz="2800" dirty="0">
                <a:solidFill>
                  <a:srgbClr val="C00000"/>
                </a:solidFill>
              </a:rPr>
              <a:t>несколько модификаций метода ИФА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	</a:t>
            </a:r>
            <a:r>
              <a:rPr lang="ru-RU" b="1" i="1" dirty="0" smtClean="0">
                <a:solidFill>
                  <a:srgbClr val="C00000"/>
                </a:solidFill>
              </a:rPr>
              <a:t>1</a:t>
            </a:r>
            <a:r>
              <a:rPr lang="ru-RU" b="1" i="1" dirty="0">
                <a:solidFill>
                  <a:srgbClr val="C00000"/>
                </a:solidFill>
              </a:rPr>
              <a:t>. Прямой метод.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В лунки плат вносят тестируемый антиген, инкубируют в течение ночи при 4°С, удаляют избыток антигена промыванием и добавляют </a:t>
            </a:r>
            <a:r>
              <a:rPr lang="ru-RU" dirty="0" err="1"/>
              <a:t>конъюгат</a:t>
            </a:r>
            <a:r>
              <a:rPr lang="ru-RU" dirty="0"/>
              <a:t> </a:t>
            </a:r>
            <a:r>
              <a:rPr lang="ru-RU" i="1" dirty="0"/>
              <a:t>(вирусоспецифическое антитело, меченое ферментом). </a:t>
            </a:r>
            <a:r>
              <a:rPr lang="ru-RU" dirty="0"/>
              <a:t>Удаляют избыток </a:t>
            </a:r>
            <a:r>
              <a:rPr lang="ru-RU" dirty="0" err="1"/>
              <a:t>конъюгата</a:t>
            </a:r>
            <a:r>
              <a:rPr lang="ru-RU" dirty="0"/>
              <a:t> и добавляют субстрат </a:t>
            </a:r>
            <a:r>
              <a:rPr lang="ru-RU" i="1" dirty="0"/>
              <a:t>(хромоген).</a:t>
            </a:r>
          </a:p>
          <a:p>
            <a:pPr marL="0" indent="0">
              <a:buNone/>
            </a:pPr>
            <a:r>
              <a:rPr lang="ru-RU" b="1" i="1" dirty="0" smtClean="0"/>
              <a:t>	</a:t>
            </a:r>
            <a:r>
              <a:rPr lang="ru-RU" b="1" i="1" dirty="0" smtClean="0">
                <a:solidFill>
                  <a:srgbClr val="C00000"/>
                </a:solidFill>
              </a:rPr>
              <a:t>2</a:t>
            </a:r>
            <a:r>
              <a:rPr lang="ru-RU" b="1" i="1" dirty="0">
                <a:solidFill>
                  <a:srgbClr val="C00000"/>
                </a:solidFill>
              </a:rPr>
              <a:t>. Непрямой метод.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Как и в первом случае, тестируемый антиген адсорбируется на поверхности лунок, после отмывки в лунки вносят вирусоспецифические кроличьи антитела и после отмывки – </a:t>
            </a:r>
            <a:r>
              <a:rPr lang="ru-RU" dirty="0" err="1"/>
              <a:t>конъюгат</a:t>
            </a:r>
            <a:r>
              <a:rPr lang="ru-RU" dirty="0"/>
              <a:t> </a:t>
            </a:r>
            <a:r>
              <a:rPr lang="ru-RU" i="1" dirty="0" smtClean="0"/>
              <a:t>(кроличьи </a:t>
            </a:r>
            <a:r>
              <a:rPr lang="ru-RU" i="1" dirty="0"/>
              <a:t>антитела </a:t>
            </a:r>
            <a:r>
              <a:rPr lang="ru-RU" i="1" dirty="0"/>
              <a:t>меченые ферментом)</a:t>
            </a:r>
            <a:r>
              <a:rPr lang="ru-RU" dirty="0"/>
              <a:t>. Далее, как обычно, смесь инкубируют с субстратом.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6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	3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Наиболее широко используется </a:t>
            </a:r>
            <a:r>
              <a:rPr lang="ru-RU" b="1" i="1" dirty="0">
                <a:solidFill>
                  <a:srgbClr val="C00000"/>
                </a:solidFill>
              </a:rPr>
              <a:t>сэндвич-метод ИФА.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При этом на поверхности лунок фиксируются специфические антитела, обычно в течение ночи. После добавления тестируемого образца, антитела связывают содержащийся в пробах вирус, который затем выявляется с помощью специфических антител, меченых ферментом, после добавления хромогенного субстрата.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6412399"/>
            <a:ext cx="765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видео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2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72819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C00000"/>
                </a:solidFill>
              </a:rPr>
              <a:t>	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Создана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технология производства иммуноспецифических препаратов для диагностики вирусных и бактериальных инфекций картофеля методом ИФА, включающим четыре этапа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 Накапливают </a:t>
            </a:r>
            <a:r>
              <a:rPr lang="ru-RU" dirty="0"/>
              <a:t>биологически чистый материал с тем или иным вирусом картофеля. </a:t>
            </a:r>
            <a:r>
              <a:rPr lang="ru-RU" i="1" dirty="0">
                <a:solidFill>
                  <a:srgbClr val="FF0000"/>
                </a:solidFill>
              </a:rPr>
              <a:t>Чистые </a:t>
            </a:r>
            <a:r>
              <a:rPr lang="ru-RU" i="1" dirty="0" err="1">
                <a:solidFill>
                  <a:srgbClr val="FF0000"/>
                </a:solidFill>
              </a:rPr>
              <a:t>моноштаммы</a:t>
            </a:r>
            <a:r>
              <a:rPr lang="ru-RU" i="1" dirty="0">
                <a:solidFill>
                  <a:srgbClr val="FF0000"/>
                </a:solidFill>
              </a:rPr>
              <a:t> выделяют из природных популяций или из смеси вирусов с помощью переносчиков вирусов – тлей или при культивировании на иммунных к прочим вирусам растениях. </a:t>
            </a:r>
            <a:r>
              <a:rPr lang="ru-RU" sz="3100" i="1" dirty="0">
                <a:solidFill>
                  <a:srgbClr val="FF0000"/>
                </a:solidFill>
              </a:rPr>
              <a:t>Существенную трудность на этом этапе представляет сохранение штаммов вирусов в стерильных изолированных условиях. С этой целью во ВНИИКХ разработана специальная методика поддержания штаммов вирусов </a:t>
            </a:r>
            <a:r>
              <a:rPr lang="ru-RU" sz="3100" i="1" dirty="0" err="1">
                <a:solidFill>
                  <a:srgbClr val="FF0000"/>
                </a:solidFill>
              </a:rPr>
              <a:t>in</a:t>
            </a:r>
            <a:r>
              <a:rPr lang="ru-RU" sz="3100" i="1" dirty="0">
                <a:solidFill>
                  <a:srgbClr val="FF0000"/>
                </a:solidFill>
              </a:rPr>
              <a:t> </a:t>
            </a:r>
            <a:r>
              <a:rPr lang="ru-RU" sz="3100" i="1" dirty="0" err="1">
                <a:solidFill>
                  <a:srgbClr val="FF0000"/>
                </a:solidFill>
              </a:rPr>
              <a:t>vitro</a:t>
            </a:r>
            <a:r>
              <a:rPr lang="ru-RU" sz="3100" i="1" dirty="0">
                <a:solidFill>
                  <a:srgbClr val="FF0000"/>
                </a:solidFill>
              </a:rPr>
              <a:t> на восприимчивых растениях. </a:t>
            </a:r>
            <a:r>
              <a:rPr lang="ru-RU" i="1" dirty="0">
                <a:solidFill>
                  <a:srgbClr val="FF0000"/>
                </a:solidFill>
              </a:rPr>
              <a:t>В дальнейшем эти штаммы используют для получения </a:t>
            </a:r>
            <a:r>
              <a:rPr lang="ru-RU" i="1" dirty="0" err="1">
                <a:solidFill>
                  <a:srgbClr val="FF0000"/>
                </a:solidFill>
              </a:rPr>
              <a:t>инокулюма</a:t>
            </a:r>
            <a:r>
              <a:rPr lang="ru-RU" i="1" dirty="0">
                <a:solidFill>
                  <a:srgbClr val="FF0000"/>
                </a:solidFill>
              </a:rPr>
              <a:t> и заражения растений-накопителей, выращиваемых в изоляторах. Накопление вирусов контролируется методом ИФА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5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2. Выделяют </a:t>
            </a:r>
            <a:r>
              <a:rPr lang="ru-RU" dirty="0"/>
              <a:t>вирусы в период наибольшей их концентрации </a:t>
            </a:r>
            <a:r>
              <a:rPr lang="ru-RU" i="1" dirty="0">
                <a:solidFill>
                  <a:srgbClr val="FF0000"/>
                </a:solidFill>
              </a:rPr>
              <a:t>по методике, основанной на использовании многоэтапных схем очистки, включающих обработку растительных тканей ферментами или детергентами, дифференциальное центрифугирование, центрифугирование в градиенте плотности сахарозы и солей тяжелых металлов.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180FCB"/>
                </a:solidFill>
              </a:rPr>
              <a:t>3.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180FCB"/>
                </a:solidFill>
              </a:rPr>
              <a:t>Препараты </a:t>
            </a:r>
            <a:r>
              <a:rPr lang="ru-RU" dirty="0">
                <a:solidFill>
                  <a:srgbClr val="180FCB"/>
                </a:solidFill>
              </a:rPr>
              <a:t>вирусов немедленно используют для иммунизации или консервируют </a:t>
            </a:r>
            <a:r>
              <a:rPr lang="ru-RU" i="1" dirty="0">
                <a:solidFill>
                  <a:srgbClr val="FF0000"/>
                </a:solidFill>
              </a:rPr>
              <a:t>глицерином (1:1) и хранят при температуре 10-15°.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4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4. Выделяют </a:t>
            </a:r>
            <a:r>
              <a:rPr lang="ru-RU" dirty="0" err="1"/>
              <a:t>иммуноглобулинную</a:t>
            </a:r>
            <a:r>
              <a:rPr lang="ru-RU" dirty="0"/>
              <a:t> фракцию с помощью </a:t>
            </a:r>
            <a:r>
              <a:rPr lang="ru-RU" dirty="0" err="1"/>
              <a:t>высаливания</a:t>
            </a:r>
            <a:r>
              <a:rPr lang="ru-RU" dirty="0"/>
              <a:t> сульфатом аммония, затем ее конъюгируют </a:t>
            </a:r>
            <a:r>
              <a:rPr lang="ru-RU" dirty="0" err="1"/>
              <a:t>периодатным</a:t>
            </a:r>
            <a:r>
              <a:rPr lang="ru-RU" dirty="0"/>
              <a:t> методом с высокоочищенной </a:t>
            </a:r>
            <a:r>
              <a:rPr lang="ru-RU" dirty="0" err="1"/>
              <a:t>пероксидазой</a:t>
            </a:r>
            <a:r>
              <a:rPr lang="ru-RU" dirty="0"/>
              <a:t> из хрена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19089" y="2679946"/>
            <a:ext cx="7128792" cy="3384376"/>
          </a:xfrm>
          <a:prstGeom prst="round2DiagRect">
            <a:avLst>
              <a:gd name="adj1" fmla="val 13854"/>
              <a:gd name="adj2" fmla="val 46781"/>
            </a:avLst>
          </a:prstGeom>
          <a:gradFill>
            <a:gsLst>
              <a:gs pos="0">
                <a:srgbClr val="92D050"/>
              </a:gs>
              <a:gs pos="50000">
                <a:srgbClr val="3C784C">
                  <a:lumMod val="46000"/>
                  <a:lumOff val="54000"/>
                </a:srgbClr>
              </a:gs>
              <a:gs pos="100000">
                <a:srgbClr val="92D050">
                  <a:lumMod val="73000"/>
                  <a:lumOff val="2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Для </a:t>
            </a:r>
            <a:r>
              <a:rPr lang="ru-RU" sz="2000" b="1" dirty="0"/>
              <a:t>массовых анализов непосредственно в семеноводческих комплексах разработан набор реагентов для иммуноферментных определений. В него входят, помимо основных иммуноспецифических реагентов, все неспецифические ингредиенты.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85" y="63621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3C784C"/>
                </a:solidFill>
              </a:rPr>
              <a:t>Метод </a:t>
            </a:r>
            <a:r>
              <a:rPr lang="ru-RU" sz="1400" i="1" dirty="0" err="1">
                <a:solidFill>
                  <a:srgbClr val="3C784C"/>
                </a:solidFill>
              </a:rPr>
              <a:t>периодатного</a:t>
            </a:r>
            <a:r>
              <a:rPr lang="ru-RU" sz="1400" i="1" dirty="0">
                <a:solidFill>
                  <a:srgbClr val="3C784C"/>
                </a:solidFill>
              </a:rPr>
              <a:t> окисления позволяет обнаружить 1 - - </a:t>
            </a:r>
            <a:r>
              <a:rPr lang="ru-RU" sz="1400" i="1" dirty="0" smtClean="0">
                <a:solidFill>
                  <a:srgbClr val="3C784C"/>
                </a:solidFill>
              </a:rPr>
              <a:t>2-гликозидную </a:t>
            </a:r>
            <a:r>
              <a:rPr lang="ru-RU" sz="1400" i="1" dirty="0">
                <a:solidFill>
                  <a:srgbClr val="3C784C"/>
                </a:solidFill>
              </a:rPr>
              <a:t>связь на восстанавливающем конце молекул </a:t>
            </a:r>
            <a:r>
              <a:rPr lang="ru-RU" sz="1400" i="1" dirty="0" smtClean="0">
                <a:solidFill>
                  <a:srgbClr val="3C784C"/>
                </a:solidFill>
              </a:rPr>
              <a:t>полисахарида</a:t>
            </a:r>
            <a:endParaRPr lang="ru-RU" sz="1400" i="1" dirty="0">
              <a:solidFill>
                <a:srgbClr val="3C78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6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19268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Чувствительность определения вирусов методом ИФА с помощью диагностических наборов в </a:t>
            </a:r>
            <a:r>
              <a:rPr lang="ru-RU" dirty="0"/>
              <a:t>100-1000 раз </a:t>
            </a:r>
            <a:r>
              <a:rPr lang="ru-RU" dirty="0">
                <a:solidFill>
                  <a:srgbClr val="C00000"/>
                </a:solidFill>
              </a:rPr>
              <a:t>выше чувствительности метода капельной агглютинации и составляет около </a:t>
            </a:r>
            <a:r>
              <a:rPr lang="ru-RU" dirty="0"/>
              <a:t>10 </a:t>
            </a:r>
            <a:r>
              <a:rPr lang="ru-RU" dirty="0" err="1"/>
              <a:t>нг</a:t>
            </a:r>
            <a:r>
              <a:rPr lang="ru-RU" dirty="0"/>
              <a:t>/мл </a:t>
            </a:r>
            <a:r>
              <a:rPr lang="ru-RU" dirty="0" smtClean="0"/>
              <a:t>сока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2200" i="1" dirty="0" smtClean="0">
                <a:solidFill>
                  <a:srgbClr val="C00000"/>
                </a:solidFill>
              </a:rPr>
              <a:t>Высокая </a:t>
            </a:r>
            <a:r>
              <a:rPr lang="ru-RU" sz="2200" i="1" dirty="0">
                <a:solidFill>
                  <a:srgbClr val="C00000"/>
                </a:solidFill>
              </a:rPr>
              <a:t>чувствительность и </a:t>
            </a:r>
            <a:r>
              <a:rPr lang="ru-RU" sz="2200" i="1" dirty="0" smtClean="0">
                <a:solidFill>
                  <a:srgbClr val="C00000"/>
                </a:solidFill>
              </a:rPr>
              <a:t>специфичность</a:t>
            </a:r>
            <a:br>
              <a:rPr lang="ru-RU" sz="2200" i="1" dirty="0" smtClean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C00000"/>
                </a:solidFill>
              </a:rPr>
              <a:t> </a:t>
            </a:r>
            <a:r>
              <a:rPr lang="ru-RU" sz="2200" i="1" dirty="0">
                <a:solidFill>
                  <a:srgbClr val="C00000"/>
                </a:solidFill>
              </a:rPr>
              <a:t>метода открывает новые возможности для его применения в </a:t>
            </a:r>
            <a:r>
              <a:rPr lang="ru-RU" sz="2200" i="1" dirty="0" err="1">
                <a:solidFill>
                  <a:srgbClr val="C00000"/>
                </a:solidFill>
              </a:rPr>
              <a:t>селекционно</a:t>
            </a:r>
            <a:r>
              <a:rPr lang="ru-RU" sz="2200" i="1" dirty="0">
                <a:solidFill>
                  <a:srgbClr val="C00000"/>
                </a:solidFill>
              </a:rPr>
              <a:t>-семеноводческой работе по </a:t>
            </a:r>
            <a:r>
              <a:rPr lang="ru-RU" sz="2200" i="1" dirty="0" smtClean="0">
                <a:solidFill>
                  <a:srgbClr val="C00000"/>
                </a:solidFill>
              </a:rPr>
              <a:t>картофелю.</a:t>
            </a:r>
          </a:p>
          <a:p>
            <a:r>
              <a:rPr lang="ru-RU" sz="2200" i="1" dirty="0"/>
              <a:t>ИФА с высокой степенью точности позволяет определять наличие вирусов в проросших клубнях картофеля. Результаты тестирования с помощью ИФА клубней картофеля и растений из этих клубней показали совпадение по положительным результатам в </a:t>
            </a:r>
            <a:r>
              <a:rPr lang="ru-RU" sz="2200" i="1" dirty="0">
                <a:solidFill>
                  <a:srgbClr val="C00000"/>
                </a:solidFill>
              </a:rPr>
              <a:t>98,6 % </a:t>
            </a:r>
            <a:r>
              <a:rPr lang="ru-RU" sz="2200" i="1" dirty="0"/>
              <a:t>случаев. Это позволяет все работы по оценке клонового или селекционного материала проводить в зимний период</a:t>
            </a:r>
            <a:r>
              <a:rPr lang="ru-RU" sz="2200" i="1" dirty="0" smtClean="0"/>
              <a:t>.</a:t>
            </a:r>
            <a:endParaRPr lang="ru-RU" sz="22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420888"/>
            <a:ext cx="1534193" cy="1022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30932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3C784C"/>
                </a:solidFill>
              </a:rPr>
              <a:t>Реакция агглютинации (РА) - это иммунная реакция взаимодействия антигена с антителами в присутствии электролитов</a:t>
            </a:r>
          </a:p>
        </p:txBody>
      </p:sp>
    </p:spTree>
    <p:extLst>
      <p:ext uri="{BB962C8B-B14F-4D97-AF65-F5344CB8AC3E}">
        <p14:creationId xmlns:p14="http://schemas.microsoft.com/office/powerpoint/2010/main" val="117465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56494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000" i="1" dirty="0" smtClean="0"/>
              <a:t>Результаты </a:t>
            </a:r>
            <a:r>
              <a:rPr lang="ru-RU" sz="3000" i="1" dirty="0"/>
              <a:t>ИФА оцениваются как визуально, по интенсивности окраски в </a:t>
            </a:r>
            <a:r>
              <a:rPr lang="ru-RU" sz="3000" i="1" dirty="0" smtClean="0"/>
              <a:t>лунках  </a:t>
            </a:r>
            <a:r>
              <a:rPr lang="ru-RU" sz="3000" i="1" dirty="0"/>
              <a:t>плат, так и </a:t>
            </a:r>
            <a:r>
              <a:rPr lang="ru-RU" sz="3000" i="1" dirty="0" err="1"/>
              <a:t>фотометрически</a:t>
            </a:r>
            <a:r>
              <a:rPr lang="ru-RU" sz="3000" i="1" dirty="0"/>
              <a:t>, с помощью специального прибора – в единицах оптической плотности (при этом можно определять концентрацию вирусов в растениях</a:t>
            </a:r>
            <a:r>
              <a:rPr lang="ru-RU" sz="3000" i="1" dirty="0" smtClean="0"/>
              <a:t>).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666859" cy="3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23" y="3640744"/>
            <a:ext cx="4289673" cy="321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27584" y="4419066"/>
            <a:ext cx="568399" cy="8068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584" y="5733256"/>
            <a:ext cx="496391" cy="8367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18273" y="5085184"/>
            <a:ext cx="593973" cy="0"/>
          </a:xfrm>
          <a:prstGeom prst="straightConnector1">
            <a:avLst/>
          </a:prstGeom>
          <a:ln w="349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8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	</a:t>
            </a:r>
            <a:r>
              <a:rPr lang="ru-RU" sz="3500" i="1" dirty="0" smtClean="0">
                <a:solidFill>
                  <a:srgbClr val="C00000"/>
                </a:solidFill>
              </a:rPr>
              <a:t>Биотехнологический центр ВНИИКХ освоил промышленный выпуск диагностических наборов для ИФА на вирусы X, S, M, А, F, Y, L, вирус табачной мозаики, андийский латентный вирус, </a:t>
            </a:r>
            <a:r>
              <a:rPr lang="ru-RU" sz="3500" i="1" dirty="0" err="1" smtClean="0">
                <a:solidFill>
                  <a:srgbClr val="C00000"/>
                </a:solidFill>
              </a:rPr>
              <a:t>полиспецифический</a:t>
            </a:r>
            <a:r>
              <a:rPr lang="ru-RU" sz="3500" i="1" dirty="0" smtClean="0">
                <a:solidFill>
                  <a:srgbClr val="C00000"/>
                </a:solidFill>
              </a:rPr>
              <a:t> на вирусы X+S+М+F, а также на бактерии – возбудители черной ножки и кольцевой гнили картофеля.</a:t>
            </a:r>
            <a:endParaRPr lang="ru-RU" sz="35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i="1" dirty="0" smtClean="0"/>
              <a:t>	</a:t>
            </a:r>
          </a:p>
          <a:p>
            <a:pPr marL="0" indent="0">
              <a:buNone/>
            </a:pPr>
            <a:r>
              <a:rPr lang="ru-RU" i="1" dirty="0" smtClean="0"/>
              <a:t>	</a:t>
            </a:r>
            <a:r>
              <a:rPr lang="ru-RU" sz="3500" i="1" dirty="0" smtClean="0"/>
              <a:t>В состав набора, рассчитанного на 1000 анализов, входят:</a:t>
            </a:r>
            <a:endParaRPr lang="ru-RU" sz="3500" dirty="0" smtClean="0"/>
          </a:p>
          <a:p>
            <a:r>
              <a:rPr lang="ru-RU" sz="3500" i="1" dirty="0" smtClean="0"/>
              <a:t>покровный буфер (</a:t>
            </a:r>
            <a:r>
              <a:rPr lang="ru-RU" sz="3500" i="1" dirty="0" err="1" smtClean="0"/>
              <a:t>лиофилизат</a:t>
            </a:r>
            <a:r>
              <a:rPr lang="ru-RU" sz="3500" i="1" dirty="0" smtClean="0"/>
              <a:t> карбонатного буфера, рН 9,6);</a:t>
            </a:r>
            <a:endParaRPr lang="ru-RU" sz="3500" dirty="0" smtClean="0"/>
          </a:p>
          <a:p>
            <a:r>
              <a:rPr lang="ru-RU" sz="3500" i="1" dirty="0" smtClean="0"/>
              <a:t>промывочный буфер (порошкообразная смесь солей, рН 7,4);</a:t>
            </a:r>
            <a:endParaRPr lang="ru-RU" sz="3500" dirty="0" smtClean="0"/>
          </a:p>
          <a:p>
            <a:r>
              <a:rPr lang="ru-RU" sz="3500" i="1" dirty="0" smtClean="0"/>
              <a:t>бычий сывороточный альбумин (сухой препарат);</a:t>
            </a:r>
            <a:endParaRPr lang="ru-RU" sz="3500" dirty="0" smtClean="0"/>
          </a:p>
          <a:p>
            <a:r>
              <a:rPr lang="ru-RU" sz="3500" i="1" dirty="0" smtClean="0"/>
              <a:t>субстратный буфер (пятикратный жидкий концентрат фосфатно-ацетатного буфера, законсервированного 0,01 %-</a:t>
            </a:r>
            <a:r>
              <a:rPr lang="ru-RU" sz="3500" i="1" dirty="0" err="1" smtClean="0"/>
              <a:t>ным</a:t>
            </a:r>
            <a:r>
              <a:rPr lang="ru-RU" sz="3500" i="1" dirty="0" smtClean="0"/>
              <a:t> </a:t>
            </a:r>
            <a:r>
              <a:rPr lang="ru-RU" sz="3500" i="1" dirty="0" err="1" smtClean="0"/>
              <a:t>мертиолятом</a:t>
            </a:r>
            <a:r>
              <a:rPr lang="ru-RU" sz="3500" i="1" dirty="0" smtClean="0"/>
              <a:t>, рН 5,0);</a:t>
            </a:r>
            <a:endParaRPr lang="ru-RU" sz="3500" dirty="0" smtClean="0"/>
          </a:p>
          <a:p>
            <a:r>
              <a:rPr lang="ru-RU" sz="3500" i="1" dirty="0" smtClean="0"/>
              <a:t>детергент (жидкий препарат);</a:t>
            </a:r>
            <a:endParaRPr lang="ru-RU" sz="3500" dirty="0" smtClean="0"/>
          </a:p>
          <a:p>
            <a:r>
              <a:rPr lang="ru-RU" sz="3500" i="1" dirty="0" smtClean="0"/>
              <a:t>субстрат (</a:t>
            </a:r>
            <a:r>
              <a:rPr lang="ru-RU" sz="3500" i="1" dirty="0" err="1" smtClean="0"/>
              <a:t>ортофенилендиамин</a:t>
            </a:r>
            <a:r>
              <a:rPr lang="ru-RU" sz="3500" i="1" dirty="0" smtClean="0"/>
              <a:t>, кристаллический порошок);</a:t>
            </a:r>
            <a:endParaRPr lang="ru-RU" sz="3500" dirty="0" smtClean="0"/>
          </a:p>
          <a:p>
            <a:r>
              <a:rPr lang="ru-RU" sz="3500" i="1" dirty="0" smtClean="0"/>
              <a:t>перекись водорода (коммерческий </a:t>
            </a:r>
            <a:r>
              <a:rPr lang="ru-RU" sz="3500" i="1" dirty="0" err="1" smtClean="0"/>
              <a:t>гидропирит</a:t>
            </a:r>
            <a:r>
              <a:rPr lang="ru-RU" sz="3500" i="1" dirty="0" smtClean="0"/>
              <a:t> в таблетках);</a:t>
            </a:r>
            <a:endParaRPr lang="ru-RU" sz="3500" dirty="0" smtClean="0"/>
          </a:p>
          <a:p>
            <a:r>
              <a:rPr lang="ru-RU" sz="3500" i="1" dirty="0" smtClean="0"/>
              <a:t>антитела (кроличьи специфические иммуноглобулины, </a:t>
            </a:r>
            <a:r>
              <a:rPr lang="ru-RU" sz="3500" i="1" dirty="0" err="1" smtClean="0"/>
              <a:t>лиофилизат</a:t>
            </a:r>
            <a:r>
              <a:rPr lang="ru-RU" sz="3500" i="1" dirty="0" smtClean="0"/>
              <a:t>);</a:t>
            </a:r>
            <a:endParaRPr lang="ru-RU" sz="3500" dirty="0" smtClean="0"/>
          </a:p>
          <a:p>
            <a:r>
              <a:rPr lang="ru-RU" sz="3500" i="1" dirty="0" err="1" smtClean="0"/>
              <a:t>конъюгат</a:t>
            </a:r>
            <a:r>
              <a:rPr lang="ru-RU" sz="3500" i="1" dirty="0" smtClean="0"/>
              <a:t> (кроличьи или мышиные иммуноглобулины, меченые </a:t>
            </a:r>
            <a:r>
              <a:rPr lang="ru-RU" sz="3500" i="1" dirty="0" err="1" smtClean="0"/>
              <a:t>перексидазой</a:t>
            </a:r>
            <a:r>
              <a:rPr lang="ru-RU" sz="3500" i="1" dirty="0" smtClean="0"/>
              <a:t> хрена, жидкий концентрат в 50 %-ном глицерине);</a:t>
            </a:r>
            <a:endParaRPr lang="ru-RU" sz="3500" dirty="0" smtClean="0"/>
          </a:p>
          <a:p>
            <a:r>
              <a:rPr lang="ru-RU" sz="3500" i="1" dirty="0" smtClean="0"/>
              <a:t>положительный контроль (очищенный вирус, жидкий концентрат в 50 %-ном глицерине);</a:t>
            </a:r>
            <a:endParaRPr lang="ru-RU" sz="3500" dirty="0" smtClean="0"/>
          </a:p>
          <a:p>
            <a:r>
              <a:rPr lang="ru-RU" sz="3500" i="1" dirty="0" smtClean="0"/>
              <a:t>полистирольные 96-луночные планшеты для иммунологических реакций – 10 шт.;</a:t>
            </a:r>
            <a:endParaRPr lang="ru-RU" sz="3500" dirty="0" smtClean="0"/>
          </a:p>
          <a:p>
            <a:r>
              <a:rPr lang="ru-RU" sz="3500" i="1" dirty="0" smtClean="0"/>
              <a:t>инструкция по применению.</a:t>
            </a:r>
            <a:endParaRPr lang="ru-RU" sz="3500" dirty="0" smtClean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4000" y="660643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i="1" dirty="0">
                <a:solidFill>
                  <a:srgbClr val="FF0000"/>
                </a:solidFill>
              </a:rPr>
              <a:t>http://vniikh.com/diagnosticheskie-naboryi.html</a:t>
            </a:r>
            <a:endParaRPr lang="ru-RU" sz="10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1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/>
              <a:t>3. ПЦР- </a:t>
            </a:r>
            <a:r>
              <a:rPr lang="ru-RU" sz="2800" b="1" dirty="0" smtClean="0"/>
              <a:t>анализ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98" y="1772816"/>
            <a:ext cx="8808590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начале 70-х гг. прошлого столетия норвежский ученый </a:t>
            </a:r>
            <a:r>
              <a:rPr lang="ru-RU" dirty="0" err="1"/>
              <a:t>Хьеллю</a:t>
            </a:r>
            <a:r>
              <a:rPr lang="ru-RU" dirty="0"/>
              <a:t> </a:t>
            </a:r>
            <a:r>
              <a:rPr lang="ru-RU" dirty="0" err="1"/>
              <a:t>Клеппе</a:t>
            </a:r>
            <a:r>
              <a:rPr lang="ru-RU" dirty="0"/>
              <a:t> предложил проводить амплификацию </a:t>
            </a:r>
            <a:r>
              <a:rPr lang="ru-RU" dirty="0" smtClean="0"/>
              <a:t>ДНК </a:t>
            </a:r>
            <a:r>
              <a:rPr lang="ru-RU" dirty="0"/>
              <a:t>в условиях </a:t>
            </a:r>
            <a:r>
              <a:rPr lang="en-US" dirty="0"/>
              <a:t>in vitro </a:t>
            </a:r>
            <a:r>
              <a:rPr lang="ru-RU" dirty="0"/>
              <a:t>с помощью пары коротких </a:t>
            </a:r>
            <a:r>
              <a:rPr lang="ru-RU" dirty="0" err="1"/>
              <a:t>одноцепочечных</a:t>
            </a:r>
            <a:r>
              <a:rPr lang="ru-RU" dirty="0"/>
              <a:t> молекул ДНК – синтетических </a:t>
            </a:r>
            <a:r>
              <a:rPr lang="ru-RU" dirty="0" err="1" smtClean="0"/>
              <a:t>праймеров</a:t>
            </a:r>
            <a:r>
              <a:rPr lang="ru-RU" dirty="0" smtClean="0"/>
              <a:t>. Однако </a:t>
            </a:r>
            <a:r>
              <a:rPr lang="ru-RU" dirty="0"/>
              <a:t>эта идея осталась невостребованной.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764704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rgbClr val="C00000"/>
                </a:solidFill>
              </a:rPr>
              <a:t>3.1. История открытия  полимеразной цепной реакции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90" y="51571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	Амплификация- </a:t>
            </a:r>
            <a:r>
              <a:rPr lang="ru-RU" i="1" dirty="0">
                <a:solidFill>
                  <a:srgbClr val="C00000"/>
                </a:solidFill>
              </a:rPr>
              <a:t>увеличение числа копий ДНК. Лежит в основе полимеразной цепной </a:t>
            </a:r>
            <a:r>
              <a:rPr lang="ru-RU" i="1" dirty="0" smtClean="0">
                <a:solidFill>
                  <a:srgbClr val="C00000"/>
                </a:solidFill>
              </a:rPr>
              <a:t>реакции</a:t>
            </a:r>
            <a:r>
              <a:rPr lang="ru-RU" i="1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0526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Праймеры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- короткие синтетические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олигонуклеотиды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длиной 18—30 оснований. Каждый из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праймеров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комплементарен одной из цепей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двуцепочечной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матрицы и ограничивает начало и конец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амплифицируемого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участка. 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157192"/>
            <a:ext cx="9144000" cy="1627059"/>
          </a:xfrm>
          <a:prstGeom prst="rect">
            <a:avLst/>
          </a:prstGeom>
          <a:noFill/>
          <a:ln w="3492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7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dirty="0" smtClean="0"/>
              <a:t>1. Значение </a:t>
            </a:r>
            <a:r>
              <a:rPr lang="ru-RU" sz="2400" b="1" dirty="0"/>
              <a:t>методов ПЦР-анализа и иммуноферментного анализа в растениеводстве и защите </a:t>
            </a:r>
            <a:r>
              <a:rPr lang="ru-RU" sz="2400" b="1" dirty="0" smtClean="0"/>
              <a:t>растений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9249"/>
            <a:ext cx="2322694" cy="203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77" y="1618831"/>
            <a:ext cx="2721843" cy="203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71" y="1618830"/>
            <a:ext cx="3048993" cy="20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2945"/>
            <a:ext cx="3528392" cy="215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26" y="3652942"/>
            <a:ext cx="1463578" cy="215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9766"/>
          <a:stretch/>
        </p:blipFill>
        <p:spPr bwMode="auto">
          <a:xfrm>
            <a:off x="5543550" y="3717032"/>
            <a:ext cx="320491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3614" y="5962054"/>
            <a:ext cx="9167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	Вирусные </a:t>
            </a:r>
            <a:r>
              <a:rPr lang="ru-RU" i="1" dirty="0"/>
              <a:t>инфекции культурных растений вызывают ощутимые потери урожая, заметно ухудшают качество сельскохозяйственной продукции и все чаще рассматриваются как серьезная угроза продовольственной безопасности.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899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1983 году Кэрри </a:t>
            </a:r>
            <a:r>
              <a:rPr lang="ru-RU" dirty="0" err="1"/>
              <a:t>Бю</a:t>
            </a:r>
            <a:r>
              <a:rPr lang="ru-RU" dirty="0"/>
              <a:t> </a:t>
            </a:r>
            <a:r>
              <a:rPr lang="ru-RU" dirty="0" err="1"/>
              <a:t>Мюллисом</a:t>
            </a:r>
            <a:r>
              <a:rPr lang="ru-RU" dirty="0"/>
              <a:t> (фирма </a:t>
            </a:r>
            <a:r>
              <a:rPr lang="en-US" dirty="0" err="1"/>
              <a:t>Cetus</a:t>
            </a:r>
            <a:r>
              <a:rPr lang="ru-RU" dirty="0"/>
              <a:t>, США) был разработан абсолютно простой метод получения фрагментов ДНК в неограниченном </a:t>
            </a:r>
            <a:r>
              <a:rPr lang="ru-RU" dirty="0" smtClean="0"/>
              <a:t>количестве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Метод </a:t>
            </a:r>
            <a:r>
              <a:rPr lang="ru-RU" dirty="0"/>
              <a:t>назван </a:t>
            </a:r>
            <a:r>
              <a:rPr lang="ru-RU" dirty="0">
                <a:solidFill>
                  <a:srgbClr val="C00000"/>
                </a:solidFill>
              </a:rPr>
              <a:t>«Полимеразная цепная реакция»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1985 году Кэрри </a:t>
            </a:r>
            <a:r>
              <a:rPr lang="ru-RU" dirty="0" err="1" smtClean="0"/>
              <a:t>Бю</a:t>
            </a:r>
            <a:r>
              <a:rPr lang="ru-RU" dirty="0" smtClean="0"/>
              <a:t> </a:t>
            </a:r>
            <a:r>
              <a:rPr lang="ru-RU" dirty="0" err="1" smtClean="0"/>
              <a:t>Мюллис</a:t>
            </a:r>
            <a:r>
              <a:rPr lang="ru-RU" dirty="0" smtClean="0"/>
              <a:t> </a:t>
            </a:r>
            <a:r>
              <a:rPr lang="ru-RU" dirty="0"/>
              <a:t>впервые опубликовал в американском журнале «</a:t>
            </a:r>
            <a:r>
              <a:rPr lang="en-US" dirty="0"/>
              <a:t>Science</a:t>
            </a:r>
            <a:r>
              <a:rPr lang="ru-RU" dirty="0"/>
              <a:t>» статью об открытии ПЦР. </a:t>
            </a:r>
            <a:r>
              <a:rPr lang="ru-RU" dirty="0">
                <a:solidFill>
                  <a:srgbClr val="C00000"/>
                </a:solidFill>
              </a:rPr>
              <a:t>Это открытие стало одним из выдающихся за последние годы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01" y="3717032"/>
            <a:ext cx="4125479" cy="232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01" y="731190"/>
            <a:ext cx="4113169" cy="284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957" y="6093296"/>
            <a:ext cx="4278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i="1" dirty="0">
                <a:solidFill>
                  <a:srgbClr val="C00000"/>
                </a:solidFill>
              </a:rPr>
              <a:t>Сэр А́ртур Игна́тиус Ко́нан Дойль (Дойл</a:t>
            </a:r>
            <a:r>
              <a:rPr lang="vi-VN" i="1" dirty="0" smtClean="0">
                <a:solidFill>
                  <a:srgbClr val="C00000"/>
                </a:solidFill>
              </a:rPr>
              <a:t>)</a:t>
            </a:r>
            <a:endParaRPr lang="ru-RU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i="1" dirty="0" smtClean="0">
                <a:solidFill>
                  <a:srgbClr val="C00000"/>
                </a:solidFill>
              </a:rPr>
              <a:t>(22 </a:t>
            </a:r>
            <a:r>
              <a:rPr lang="ru-RU" sz="1400" i="1" dirty="0">
                <a:solidFill>
                  <a:srgbClr val="C00000"/>
                </a:solidFill>
              </a:rPr>
              <a:t>мая </a:t>
            </a:r>
            <a:r>
              <a:rPr lang="ru-RU" sz="1400" i="1" dirty="0" smtClean="0">
                <a:solidFill>
                  <a:srgbClr val="C00000"/>
                </a:solidFill>
              </a:rPr>
              <a:t>1859 - </a:t>
            </a:r>
            <a:r>
              <a:rPr lang="ru-RU" sz="1400" i="1" dirty="0">
                <a:solidFill>
                  <a:srgbClr val="C00000"/>
                </a:solidFill>
              </a:rPr>
              <a:t>7 июля </a:t>
            </a:r>
            <a:r>
              <a:rPr lang="ru-RU" sz="1400" i="1" dirty="0" smtClean="0">
                <a:solidFill>
                  <a:srgbClr val="C00000"/>
                </a:solidFill>
              </a:rPr>
              <a:t>1930)</a:t>
            </a:r>
            <a:endParaRPr lang="ru-RU" sz="1400" i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418434" cy="532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05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Перечень </a:t>
            </a:r>
            <a:r>
              <a:rPr lang="ru-RU" sz="2800" b="1" i="1" dirty="0">
                <a:solidFill>
                  <a:srgbClr val="C00000"/>
                </a:solidFill>
              </a:rPr>
              <a:t>направлений использований </a:t>
            </a: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ПЦР </a:t>
            </a:r>
            <a:r>
              <a:rPr lang="ru-RU" sz="2800" b="1" i="1" dirty="0">
                <a:solidFill>
                  <a:srgbClr val="C00000"/>
                </a:solidFill>
              </a:rPr>
              <a:t>– </a:t>
            </a:r>
            <a:r>
              <a:rPr lang="ru-RU" sz="2800" b="1" i="1" dirty="0" smtClean="0">
                <a:solidFill>
                  <a:srgbClr val="C00000"/>
                </a:solidFill>
              </a:rPr>
              <a:t>анализа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dirty="0"/>
              <a:t>Диагностика инфекционных заболеваний различной </a:t>
            </a:r>
            <a:r>
              <a:rPr lang="ru-RU" dirty="0" smtClean="0"/>
              <a:t>этиологии; </a:t>
            </a:r>
          </a:p>
          <a:p>
            <a:r>
              <a:rPr lang="ru-RU" dirty="0" err="1" smtClean="0"/>
              <a:t>Генотипирование</a:t>
            </a:r>
            <a:r>
              <a:rPr lang="ru-RU" dirty="0" smtClean="0"/>
              <a:t> </a:t>
            </a:r>
            <a:r>
              <a:rPr lang="ru-RU" dirty="0"/>
              <a:t>микроорганизмов, оценка их </a:t>
            </a:r>
            <a:r>
              <a:rPr lang="ru-RU" dirty="0" smtClean="0"/>
              <a:t>вирулентности; </a:t>
            </a:r>
          </a:p>
          <a:p>
            <a:r>
              <a:rPr lang="ru-RU" dirty="0" err="1" smtClean="0"/>
              <a:t>Генодиагностика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Криминалистика;</a:t>
            </a:r>
          </a:p>
          <a:p>
            <a:r>
              <a:rPr lang="ru-RU" dirty="0" smtClean="0"/>
              <a:t>Палеонтология и др.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9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Полимеразная цепная реакция (ПЦР)</a:t>
            </a:r>
            <a:r>
              <a:rPr lang="ru-RU" dirty="0">
                <a:solidFill>
                  <a:srgbClr val="C00000"/>
                </a:solidFill>
              </a:rPr>
              <a:t> – </a:t>
            </a:r>
            <a:r>
              <a:rPr lang="ru-RU" b="1" dirty="0">
                <a:solidFill>
                  <a:schemeClr val="bg1"/>
                </a:solidFill>
              </a:rPr>
              <a:t>это уникальная методика, которая заключается в копировании выбранного фрагмента генома возбудителя много миллионов раз с помощью термостабильной ДНК-полимеразы в </a:t>
            </a:r>
            <a:r>
              <a:rPr lang="ru-RU" b="1" dirty="0" err="1">
                <a:solidFill>
                  <a:schemeClr val="bg1"/>
                </a:solidFill>
              </a:rPr>
              <a:t>термоциклере</a:t>
            </a:r>
            <a:r>
              <a:rPr lang="ru-RU" b="1" dirty="0">
                <a:solidFill>
                  <a:schemeClr val="bg1"/>
                </a:solidFill>
              </a:rPr>
              <a:t>, обеспечивающем необходимое для процесса циклическое изменение температуры по заданной программе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95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712968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1955 году А. </a:t>
            </a:r>
            <a:r>
              <a:rPr lang="ru-RU" dirty="0" err="1"/>
              <a:t>Корнберг</a:t>
            </a:r>
            <a:r>
              <a:rPr lang="ru-RU" dirty="0"/>
              <a:t> и его коллеги из </a:t>
            </a:r>
            <a:r>
              <a:rPr lang="ru-RU" dirty="0" err="1"/>
              <a:t>Станфордского</a:t>
            </a:r>
            <a:r>
              <a:rPr lang="ru-RU" dirty="0"/>
              <a:t> университета открыли в клетках фермент, который назвали </a:t>
            </a:r>
            <a:r>
              <a:rPr lang="ru-RU" dirty="0">
                <a:solidFill>
                  <a:srgbClr val="C00000"/>
                </a:solidFill>
              </a:rPr>
              <a:t>ДНК-полимеразой.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1989 году журнал «</a:t>
            </a:r>
            <a:r>
              <a:rPr lang="en-US" dirty="0"/>
              <a:t>Science</a:t>
            </a:r>
            <a:r>
              <a:rPr lang="ru-RU" dirty="0"/>
              <a:t>» объявил об открытии молекулы года – термостабильной ДНК-полимеразы, сделавшей возможной автоматизацию ПЦР.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1990 году учеными фирмы «</a:t>
            </a:r>
            <a:r>
              <a:rPr lang="en-US" dirty="0" err="1"/>
              <a:t>Cetus</a:t>
            </a:r>
            <a:r>
              <a:rPr lang="ru-RU" dirty="0"/>
              <a:t>» Д. </a:t>
            </a:r>
            <a:r>
              <a:rPr lang="ru-RU" dirty="0" err="1"/>
              <a:t>Джелфандом</a:t>
            </a:r>
            <a:r>
              <a:rPr lang="ru-RU" dirty="0"/>
              <a:t> и С. </a:t>
            </a:r>
            <a:r>
              <a:rPr lang="ru-RU" dirty="0" err="1"/>
              <a:t>Стоффелем</a:t>
            </a:r>
            <a:r>
              <a:rPr lang="ru-RU" dirty="0"/>
              <a:t> была предложена очищенная </a:t>
            </a:r>
            <a:r>
              <a:rPr lang="en-US" dirty="0" err="1">
                <a:solidFill>
                  <a:srgbClr val="C00000"/>
                </a:solidFill>
              </a:rPr>
              <a:t>Taq</a:t>
            </a:r>
            <a:r>
              <a:rPr lang="ru-RU" dirty="0">
                <a:solidFill>
                  <a:srgbClr val="C00000"/>
                </a:solidFill>
              </a:rPr>
              <a:t>-ДНК-полимераза.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45224"/>
            <a:ext cx="8532440" cy="1200329"/>
          </a:xfrm>
          <a:prstGeom prst="rect">
            <a:avLst/>
          </a:prstGeom>
          <a:ln w="50800" cmpd="dbl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ДНК-полимеразы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выполняют ряд функций, в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т.ч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. обеспечивают репарацию (восстановление) и репликацию (возобновление) ДНК.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1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18947"/>
            <a:ext cx="8856984" cy="51143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i="1" dirty="0" smtClean="0"/>
              <a:t>На первом этапе своего эксперимента цепи </a:t>
            </a:r>
            <a:r>
              <a:rPr lang="ru-RU" sz="2800" i="1" dirty="0"/>
              <a:t>ДНК разделяли при помощи нагревания, затем проводили гибридизацию </a:t>
            </a:r>
            <a:r>
              <a:rPr lang="ru-RU" sz="2800" i="1" dirty="0" err="1"/>
              <a:t>олигонуклеотида</a:t>
            </a:r>
            <a:r>
              <a:rPr lang="ru-RU" sz="2800" i="1" dirty="0"/>
              <a:t> </a:t>
            </a:r>
            <a:r>
              <a:rPr lang="ru-RU" sz="2800" i="1" dirty="0" smtClean="0"/>
              <a:t>с </a:t>
            </a:r>
            <a:r>
              <a:rPr lang="ru-RU" sz="2800" i="1" dirty="0" err="1"/>
              <a:t>комплиментарной</a:t>
            </a:r>
            <a:r>
              <a:rPr lang="ru-RU" sz="2800" i="1" dirty="0"/>
              <a:t> последовательностью в одной из этих цепей. Эту смесь делили на 4 пробирки, в каждой из которых присутствовали все 4 типа нуклеотидов, один из них помечался радиоактивным изотопом. 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i="1" dirty="0"/>
              <a:t>	</a:t>
            </a:r>
            <a:r>
              <a:rPr lang="ru-RU" sz="2800" i="1" dirty="0" smtClean="0"/>
              <a:t>Затем </a:t>
            </a:r>
            <a:r>
              <a:rPr lang="ru-RU" sz="2800" i="1" dirty="0"/>
              <a:t>добавляли ДНК-полимеразу, которая удлиняла связанный с ДНК </a:t>
            </a:r>
            <a:r>
              <a:rPr lang="ru-RU" sz="2800" i="1" dirty="0" err="1"/>
              <a:t>олигонуклеотид</a:t>
            </a:r>
            <a:r>
              <a:rPr lang="ru-RU" sz="2800" i="1" dirty="0"/>
              <a:t> в каждой пробирке на один нуклеотид. С помощью электрофореза можно было отделить удлиненные </a:t>
            </a:r>
            <a:r>
              <a:rPr lang="ru-RU" sz="2800" i="1" dirty="0" err="1"/>
              <a:t>олигонуклеотиды</a:t>
            </a:r>
            <a:r>
              <a:rPr lang="ru-RU" sz="2800" i="1" dirty="0"/>
              <a:t> от оставшихся и определить, какой из радиоактивных нуклеотидов присоединился к </a:t>
            </a:r>
            <a:r>
              <a:rPr lang="ru-RU" sz="2800" i="1" dirty="0" err="1"/>
              <a:t>олигонуклеотиду</a:t>
            </a:r>
            <a:r>
              <a:rPr lang="ru-RU" sz="2800" i="1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021288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C00000"/>
                </a:solidFill>
              </a:rPr>
              <a:t>Олигонуклеотид</a:t>
            </a:r>
            <a:r>
              <a:rPr lang="ru-RU" i="1" dirty="0" smtClean="0">
                <a:solidFill>
                  <a:srgbClr val="C00000"/>
                </a:solidFill>
              </a:rPr>
              <a:t> - искусственно </a:t>
            </a:r>
            <a:r>
              <a:rPr lang="ru-RU" i="1" dirty="0">
                <a:solidFill>
                  <a:srgbClr val="C00000"/>
                </a:solidFill>
              </a:rPr>
              <a:t>синтезируемая короткая цепочка нуклеотидов (ДНК или РНК)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9642" y="36240"/>
            <a:ext cx="2114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было</a:t>
            </a:r>
            <a:endParaRPr lang="ru-RU" sz="2400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53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i="1" dirty="0"/>
              <a:t>По мнению К. </a:t>
            </a:r>
            <a:r>
              <a:rPr lang="ru-RU" i="1" dirty="0" err="1"/>
              <a:t>Мюллиса</a:t>
            </a:r>
            <a:r>
              <a:rPr lang="ru-RU" i="1" dirty="0"/>
              <a:t>, если вместо одного </a:t>
            </a:r>
            <a:r>
              <a:rPr lang="ru-RU" i="1" dirty="0" err="1"/>
              <a:t>олигонуклеотида</a:t>
            </a:r>
            <a:r>
              <a:rPr lang="ru-RU" i="1" dirty="0"/>
              <a:t> использовать два, полученное определение будет гораздо точнее. </a:t>
            </a:r>
            <a:endParaRPr lang="ru-RU" i="1" dirty="0" smtClean="0"/>
          </a:p>
          <a:p>
            <a:pPr marL="0" indent="361950">
              <a:buNone/>
            </a:pPr>
            <a:r>
              <a:rPr lang="ru-RU" i="1" dirty="0" smtClean="0"/>
              <a:t>Два </a:t>
            </a:r>
            <a:r>
              <a:rPr lang="ru-RU" i="1" dirty="0" err="1"/>
              <a:t>праймера</a:t>
            </a:r>
            <a:r>
              <a:rPr lang="ru-RU" i="1" dirty="0"/>
              <a:t> будут расположены с обеих сторон от пары нуклеотидов, которую необходимо идентифицировать. Если синтезировать </a:t>
            </a:r>
            <a:r>
              <a:rPr lang="ru-RU" i="1" dirty="0" err="1"/>
              <a:t>олигонуклеотиды</a:t>
            </a:r>
            <a:r>
              <a:rPr lang="ru-RU" i="1" dirty="0"/>
              <a:t> разного размера, их можно будет отличить друг от друга. Если </a:t>
            </a:r>
            <a:r>
              <a:rPr lang="ru-RU" i="1" dirty="0" err="1"/>
              <a:t>олигонуклеотиды</a:t>
            </a:r>
            <a:r>
              <a:rPr lang="ru-RU" i="1" dirty="0"/>
              <a:t> будут </a:t>
            </a:r>
            <a:r>
              <a:rPr lang="ru-RU" i="1" dirty="0" err="1"/>
              <a:t>комплиментарны</a:t>
            </a:r>
            <a:r>
              <a:rPr lang="ru-RU" i="1" dirty="0"/>
              <a:t> разным цепям ДНК, можно будет определить соответствующие последовательности в обеих цепях молекулы. </a:t>
            </a:r>
            <a:endParaRPr lang="ru-RU" i="1" dirty="0" smtClean="0"/>
          </a:p>
          <a:p>
            <a:pPr marL="0" indent="361950">
              <a:buNone/>
            </a:pPr>
            <a:r>
              <a:rPr lang="ru-RU" i="1" u="sng" dirty="0" smtClean="0"/>
              <a:t>Это </a:t>
            </a:r>
            <a:r>
              <a:rPr lang="ru-RU" i="1" u="sng" dirty="0"/>
              <a:t>был первой шаг на пути открытия ПЦР. </a:t>
            </a:r>
            <a:r>
              <a:rPr lang="ru-RU" i="1" dirty="0" smtClean="0"/>
              <a:t>Только К. </a:t>
            </a:r>
            <a:r>
              <a:rPr lang="ru-RU" i="1" dirty="0" err="1" smtClean="0"/>
              <a:t>Мюллис</a:t>
            </a:r>
            <a:r>
              <a:rPr lang="ru-RU" i="1" dirty="0" smtClean="0"/>
              <a:t> </a:t>
            </a:r>
            <a:r>
              <a:rPr lang="ru-RU" i="1" dirty="0"/>
              <a:t>заметил возможность полимеразной цепной реакции. Кроме того </a:t>
            </a:r>
            <a:r>
              <a:rPr lang="ru-RU" i="1" dirty="0" smtClean="0"/>
              <a:t>ученый провел </a:t>
            </a:r>
            <a:r>
              <a:rPr lang="ru-RU" i="1" dirty="0"/>
              <a:t>эксперимент: </a:t>
            </a:r>
            <a:r>
              <a:rPr lang="ru-RU" i="1" dirty="0">
                <a:solidFill>
                  <a:srgbClr val="C00000"/>
                </a:solidFill>
              </a:rPr>
              <a:t>будет ли ПЦР </a:t>
            </a:r>
            <a:r>
              <a:rPr lang="ru-RU" i="1" dirty="0" err="1">
                <a:solidFill>
                  <a:srgbClr val="C00000"/>
                </a:solidFill>
              </a:rPr>
              <a:t>амплифицировать</a:t>
            </a:r>
            <a:r>
              <a:rPr lang="ru-RU" i="1" dirty="0">
                <a:solidFill>
                  <a:srgbClr val="C00000"/>
                </a:solidFill>
              </a:rPr>
              <a:t> в выбранный участок ДНК? И был получен ответ: да</a:t>
            </a:r>
            <a:r>
              <a:rPr lang="ru-RU" i="1" dirty="0" smtClean="0">
                <a:solidFill>
                  <a:srgbClr val="C00000"/>
                </a:solidFill>
              </a:rPr>
              <a:t>!</a:t>
            </a:r>
          </a:p>
          <a:p>
            <a:pPr marL="0" indent="361950">
              <a:buNone/>
            </a:pPr>
            <a:r>
              <a:rPr lang="ru-RU" i="1" dirty="0" smtClean="0"/>
              <a:t>В </a:t>
            </a:r>
            <a:r>
              <a:rPr lang="ru-RU" i="1" dirty="0"/>
              <a:t>1993 году К. </a:t>
            </a:r>
            <a:r>
              <a:rPr lang="ru-RU" i="1" dirty="0" err="1"/>
              <a:t>Мюллис</a:t>
            </a:r>
            <a:r>
              <a:rPr lang="ru-RU" i="1" dirty="0"/>
              <a:t> был удостоен Нобелевской </a:t>
            </a:r>
            <a:r>
              <a:rPr lang="ru-RU" i="1" dirty="0" smtClean="0"/>
              <a:t>премии.</a:t>
            </a:r>
            <a:endParaRPr lang="ru-RU" i="1" dirty="0">
              <a:solidFill>
                <a:srgbClr val="C00000"/>
              </a:solidFill>
            </a:endParaRPr>
          </a:p>
          <a:p>
            <a:pPr marL="0" indent="361950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87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3.2. Сущность ПЦР- </a:t>
            </a:r>
            <a:r>
              <a:rPr lang="ru-RU" sz="2800" b="1" dirty="0" smtClean="0">
                <a:solidFill>
                  <a:srgbClr val="C00000"/>
                </a:solidFill>
              </a:rPr>
              <a:t>анализа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447675">
              <a:buNone/>
            </a:pPr>
            <a:r>
              <a:rPr lang="ru-RU" dirty="0"/>
              <a:t>Сущность ПЦР как метода молекулярной биологии заключается в многократном избирательном копировании определённого гена (участка ДНК) при помощи специальных ферментов в условиях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. Важной особенностью ПЦР является получение копий конкретного участка ДНК (гена), соответствующего заданным условиям. </a:t>
            </a:r>
            <a:endParaRPr lang="ru-RU" dirty="0" smtClean="0"/>
          </a:p>
          <a:p>
            <a:pPr marL="0" indent="447675">
              <a:buNone/>
            </a:pPr>
            <a:r>
              <a:rPr lang="ru-RU" dirty="0" smtClean="0"/>
              <a:t>Синонимом </a:t>
            </a:r>
            <a:r>
              <a:rPr lang="ru-RU" dirty="0"/>
              <a:t>процесса копирования ДНК является «амплификация». Репликация ДНК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vivo</a:t>
            </a:r>
            <a:r>
              <a:rPr lang="ru-RU" dirty="0"/>
              <a:t> также может считаться амплификацией. Однако в отличие от репликации, в процессе полимеразной цепной реакции </a:t>
            </a:r>
            <a:r>
              <a:rPr lang="ru-RU" dirty="0" err="1"/>
              <a:t>амплифицируются</a:t>
            </a:r>
            <a:r>
              <a:rPr lang="ru-RU" dirty="0"/>
              <a:t> короткие участки ДНК (максимум 40 000 пар нуклеотидов).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36" y="4581128"/>
            <a:ext cx="3580618" cy="227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8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2426" y="116632"/>
            <a:ext cx="4526078" cy="6624736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Образование </a:t>
            </a:r>
            <a:r>
              <a:rPr lang="ru-RU" dirty="0"/>
              <a:t>нуклеотидной цепи осуществляется ферментом ДНК-полимеразой. 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/>
              <a:t>начала работы ферменту необходима стартовая площадка. В качестве площадок выступают "</a:t>
            </a:r>
            <a:r>
              <a:rPr lang="ru-RU" u="sng" dirty="0" err="1"/>
              <a:t>праймеры</a:t>
            </a:r>
            <a:r>
              <a:rPr lang="ru-RU" u="sng" dirty="0"/>
              <a:t>" (</a:t>
            </a:r>
            <a:r>
              <a:rPr lang="ru-RU" i="1" u="sng" dirty="0"/>
              <a:t>затравки) - синтетические </a:t>
            </a:r>
            <a:r>
              <a:rPr lang="ru-RU" i="1" u="sng" dirty="0" err="1"/>
              <a:t>олигонуклеотиды</a:t>
            </a:r>
            <a:r>
              <a:rPr lang="ru-RU" i="1" u="sng" dirty="0"/>
              <a:t> длиной 15-20 нуклеотидов.</a:t>
            </a:r>
            <a:r>
              <a:rPr lang="ru-RU" i="1" dirty="0"/>
              <a:t> </a:t>
            </a:r>
            <a:r>
              <a:rPr lang="ru-RU" dirty="0" err="1"/>
              <a:t>Праймеров</a:t>
            </a:r>
            <a:r>
              <a:rPr lang="ru-RU" dirty="0"/>
              <a:t> должно быть два (прямой и обратный), они комплементарны участкам ДНК-матрицы и именно фрагмент ДНК, ограниченный </a:t>
            </a:r>
            <a:r>
              <a:rPr lang="ru-RU" dirty="0" err="1"/>
              <a:t>праймерами</a:t>
            </a:r>
            <a:r>
              <a:rPr lang="ru-RU" dirty="0"/>
              <a:t>, будет многократно копироваться ДНК-полимеразой. </a:t>
            </a:r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" y="1340768"/>
            <a:ext cx="4507292" cy="451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403648" y="1196752"/>
            <a:ext cx="3106770" cy="216024"/>
          </a:xfrm>
          <a:prstGeom prst="straightConnector1">
            <a:avLst/>
          </a:prstGeom>
          <a:ln>
            <a:solidFill>
              <a:srgbClr val="3C78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83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2426" y="116632"/>
            <a:ext cx="4526078" cy="6624736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Работа </a:t>
            </a:r>
            <a:r>
              <a:rPr lang="ru-RU" dirty="0"/>
              <a:t>полимеразы заключается в последовательном добавлении нуклеотидов, комплементарных последовательности ДНК-матрицы. 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Тем </a:t>
            </a:r>
            <a:r>
              <a:rPr lang="ru-RU" dirty="0"/>
              <a:t>самым в одном температурном цикле вновь синтезируется два новых фрагмента ДНК </a:t>
            </a:r>
            <a:r>
              <a:rPr lang="ru-RU" i="1" dirty="0"/>
              <a:t>(т.к. молекула ДНК - </a:t>
            </a:r>
            <a:r>
              <a:rPr lang="ru-RU" i="1" dirty="0" err="1"/>
              <a:t>двуцепочечная</a:t>
            </a:r>
            <a:r>
              <a:rPr lang="ru-RU" i="1" dirty="0"/>
              <a:t>, то и матриц изначально две). </a:t>
            </a:r>
            <a:r>
              <a:rPr lang="ru-RU" dirty="0"/>
              <a:t>Таким образом, за 25-35 циклов в пробирке накапливаются миллиарды копий участка ДНК, определенного </a:t>
            </a:r>
            <a:r>
              <a:rPr lang="ru-RU" dirty="0" err="1"/>
              <a:t>праймерами</a:t>
            </a:r>
            <a:r>
              <a:rPr lang="ru-RU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" y="1340768"/>
            <a:ext cx="4507292" cy="451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403648" y="1196752"/>
            <a:ext cx="3106770" cy="216024"/>
          </a:xfrm>
          <a:prstGeom prst="straightConnector1">
            <a:avLst/>
          </a:prstGeom>
          <a:ln>
            <a:solidFill>
              <a:srgbClr val="3C78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3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войная стрелка влево/вверх 7"/>
          <p:cNvSpPr/>
          <p:nvPr/>
        </p:nvSpPr>
        <p:spPr>
          <a:xfrm rot="13514175">
            <a:off x="3967747" y="1250658"/>
            <a:ext cx="1320536" cy="1344570"/>
          </a:xfrm>
          <a:prstGeom prst="leftUpArrow">
            <a:avLst>
              <a:gd name="adj1" fmla="val 14107"/>
              <a:gd name="adj2" fmla="val 13718"/>
              <a:gd name="adj3" fmla="val 38228"/>
            </a:avLst>
          </a:prstGeom>
          <a:gradFill>
            <a:gsLst>
              <a:gs pos="10000">
                <a:srgbClr val="0A128C"/>
              </a:gs>
              <a:gs pos="36000">
                <a:srgbClr val="181CC7"/>
              </a:gs>
              <a:gs pos="6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332656"/>
            <a:ext cx="5976664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Оздоровление растений от </a:t>
            </a:r>
            <a:r>
              <a:rPr lang="ru-RU" sz="2800" dirty="0"/>
              <a:t>вирусов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639" y="2224633"/>
            <a:ext cx="4331357" cy="98834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Термотерапия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2204864"/>
            <a:ext cx="4331357" cy="98834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Культура меристем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	Важнейшую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роль в предупреждении распространения вирусных инфекций играет карантинный контроль продукции растениеводства, особенно импортируемого семенного и посадочного материала. Поэтому все этапы получения безвирусных растений должны сопровождаться анализами на присутствие вирусов.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98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80" y="-15577"/>
            <a:ext cx="9120683" cy="492249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отдельного цикла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9" y="548680"/>
            <a:ext cx="4067944" cy="6309320"/>
          </a:xfrm>
        </p:spPr>
        <p:txBody>
          <a:bodyPr>
            <a:noAutofit/>
          </a:bodyPr>
          <a:lstStyle/>
          <a:p>
            <a:pPr lvl="0"/>
            <a:r>
              <a:rPr lang="ru-RU" sz="2200" dirty="0">
                <a:solidFill>
                  <a:srgbClr val="C00000"/>
                </a:solidFill>
              </a:rPr>
              <a:t>денатурация ДНК </a:t>
            </a:r>
            <a:r>
              <a:rPr lang="ru-RU" sz="2200" i="1" dirty="0">
                <a:solidFill>
                  <a:srgbClr val="C00000"/>
                </a:solidFill>
              </a:rPr>
              <a:t>(плавление, </a:t>
            </a:r>
            <a:r>
              <a:rPr lang="ru-RU" sz="2200" i="1" dirty="0" err="1">
                <a:solidFill>
                  <a:srgbClr val="C00000"/>
                </a:solidFill>
              </a:rPr>
              <a:t>расплетение</a:t>
            </a:r>
            <a:r>
              <a:rPr lang="ru-RU" sz="2200" i="1" dirty="0">
                <a:solidFill>
                  <a:srgbClr val="C00000"/>
                </a:solidFill>
              </a:rPr>
              <a:t> цепей ДНК) - 95°С - 1 или 2 минуты;</a:t>
            </a:r>
          </a:p>
          <a:p>
            <a:pPr lvl="0"/>
            <a:r>
              <a:rPr lang="ru-RU" sz="2200" dirty="0"/>
              <a:t>отжиг </a:t>
            </a:r>
            <a:r>
              <a:rPr lang="ru-RU" sz="2200" dirty="0" err="1"/>
              <a:t>праймеров</a:t>
            </a:r>
            <a:r>
              <a:rPr lang="ru-RU" sz="2200" dirty="0"/>
              <a:t> </a:t>
            </a:r>
            <a:r>
              <a:rPr lang="ru-RU" sz="2200" i="1" dirty="0"/>
              <a:t>(затравки связываются с ДНК-матрицей, температура данной стадии определяется нуклеотидным составом </a:t>
            </a:r>
            <a:r>
              <a:rPr lang="ru-RU" sz="2200" i="1" dirty="0" err="1"/>
              <a:t>праймера</a:t>
            </a:r>
            <a:r>
              <a:rPr lang="ru-RU" sz="2200" i="1" dirty="0"/>
              <a:t>) - 60°С (к примеру) - 1 минута;</a:t>
            </a:r>
          </a:p>
          <a:p>
            <a:pPr lvl="0"/>
            <a:r>
              <a:rPr lang="ru-RU" sz="2200" dirty="0">
                <a:solidFill>
                  <a:srgbClr val="C00000"/>
                </a:solidFill>
              </a:rPr>
              <a:t>элонгация ДНК </a:t>
            </a:r>
            <a:r>
              <a:rPr lang="ru-RU" sz="2200" i="1" dirty="0">
                <a:solidFill>
                  <a:srgbClr val="C00000"/>
                </a:solidFill>
              </a:rPr>
              <a:t>(полимераза синтезирует цепь ДНК) - 72°С - 1 минута (время зависит от длины синтезируемого фрагмента</a:t>
            </a:r>
            <a:r>
              <a:rPr lang="ru-RU" sz="2200" i="1" dirty="0" smtClean="0">
                <a:solidFill>
                  <a:srgbClr val="C00000"/>
                </a:solidFill>
              </a:rPr>
              <a:t>).</a:t>
            </a:r>
            <a:endParaRPr lang="ru-RU" sz="22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944" y="980728"/>
            <a:ext cx="5040560" cy="50405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4067944" y="609329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Схема первого цикла полимеразной цепной реакции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10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11208" cy="38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/>
              <a:t>Процесс </a:t>
            </a:r>
            <a:r>
              <a:rPr lang="ru-RU" i="1" dirty="0"/>
              <a:t>ПЦР называют также амплификацией (умножением), поскольку происходить копирование последовательности-мишени, копии которой в свою очередь копируются снова и снова, в результате чего получаются миллионы копий. </a:t>
            </a:r>
            <a:r>
              <a:rPr lang="ru-RU" dirty="0"/>
              <a:t>Обычно проводят 35-40 циклов ПЦР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45159" y="3580472"/>
            <a:ext cx="5835353" cy="3277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/>
            <a:r>
              <a:rPr lang="ru-RU" i="1" dirty="0"/>
              <a:t>Экспоненциальный характер течения ПЦР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39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	Организация </a:t>
            </a:r>
            <a:r>
              <a:rPr lang="ru-RU" sz="1800" dirty="0"/>
              <a:t>ПЦР-лаборатории требует тщательной подготовительной работы. Необходимо заранее определить, какие именно задачи предстоит решать в лаборатории. Помимо этого важно понимать, какими методами будут достигнуты поставленные задачи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2445" t="30060" r="924" b="29058"/>
          <a:stretch/>
        </p:blipFill>
        <p:spPr bwMode="auto">
          <a:xfrm>
            <a:off x="0" y="1556792"/>
            <a:ext cx="9145066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564904"/>
            <a:ext cx="4896544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365104"/>
            <a:ext cx="489654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40352" y="2564904"/>
            <a:ext cx="1224136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1605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</a:rPr>
              <a:t> * - условное значение, т.к. анализ занимает более одного дня.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62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В основу функционирования ПЦР-лаборатории могут быть заложены три основных метода</a:t>
            </a:r>
            <a:r>
              <a:rPr lang="ru-RU" sz="2800" dirty="0" smtClean="0">
                <a:solidFill>
                  <a:srgbClr val="C00000"/>
                </a:solidFill>
              </a:rPr>
              <a:t>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r>
              <a:rPr lang="ru-RU" dirty="0"/>
              <a:t>Классическая полимеразная цепная реакция (ПЦР с электрофоретической </a:t>
            </a:r>
            <a:r>
              <a:rPr lang="ru-RU" dirty="0" err="1"/>
              <a:t>детекцией</a:t>
            </a:r>
            <a:r>
              <a:rPr lang="ru-RU" dirty="0"/>
              <a:t>).</a:t>
            </a:r>
          </a:p>
          <a:p>
            <a:r>
              <a:rPr lang="ru-RU" dirty="0"/>
              <a:t>ПЦР в режиме «реального времени» (</a:t>
            </a:r>
            <a:r>
              <a:rPr lang="ru-RU" dirty="0" err="1"/>
              <a:t>Real-time</a:t>
            </a:r>
            <a:r>
              <a:rPr lang="ru-RU" dirty="0"/>
              <a:t> PCR).</a:t>
            </a:r>
          </a:p>
          <a:p>
            <a:r>
              <a:rPr lang="ru-RU" dirty="0"/>
              <a:t>ПЦР с флуоресцентной </a:t>
            </a:r>
            <a:r>
              <a:rPr lang="ru-RU" dirty="0" err="1"/>
              <a:t>детекцией</a:t>
            </a:r>
            <a:r>
              <a:rPr lang="ru-RU" dirty="0"/>
              <a:t> по «конечной точке» (FLASH).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32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840760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/>
              <a:t>Важным этапом при постановке ПЦР является подготовка  исследуемой пробы материала и выделение нуклеиновых кислот с целью их очищения от балластного белка и концентрирования в малом объеме для повышения чувствительности анализа. </a:t>
            </a:r>
            <a:endParaRPr lang="ru-RU" sz="33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sz="3300" dirty="0" smtClean="0"/>
          </a:p>
          <a:p>
            <a:r>
              <a:rPr lang="ru-RU" sz="3300" dirty="0" smtClean="0"/>
              <a:t>От </a:t>
            </a:r>
            <a:r>
              <a:rPr lang="ru-RU" sz="3300" dirty="0"/>
              <a:t>эффективности перевода генома возбудителя из исследуемого материала в реакционную смесь ПЦР напрямую зависит достоверность результата. Для этого необходимо, чтобы геном был сконцентрирован в минимальном объеме и освобожден от мешающих ПЦР примесей.  В настоящее время иностранные компании предлагают автоматическое выделение и очистку нуклеиновых кислот</a:t>
            </a:r>
            <a:r>
              <a:rPr lang="ru-RU" sz="3300" dirty="0" smtClean="0"/>
              <a:t>. </a:t>
            </a:r>
            <a:endParaRPr lang="ru-RU" sz="33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53544" cy="251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385419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(Вымывание)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94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" y="19075"/>
            <a:ext cx="913142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Заключительный этап </a:t>
            </a:r>
            <a:r>
              <a:rPr lang="ru-RU" dirty="0"/>
              <a:t>ДНК –анализа на основе ПЦР </a:t>
            </a:r>
            <a:r>
              <a:rPr lang="ru-RU" dirty="0" smtClean="0"/>
              <a:t>- </a:t>
            </a:r>
            <a:r>
              <a:rPr lang="ru-RU" dirty="0" err="1" smtClean="0"/>
              <a:t>детекция</a:t>
            </a:r>
            <a:r>
              <a:rPr lang="ru-RU" dirty="0" smtClean="0"/>
              <a:t> </a:t>
            </a:r>
            <a:r>
              <a:rPr lang="ru-RU" dirty="0"/>
              <a:t>продуктов амплификации, которая в большинстве случаев осуществляется электрофоретическим разделением ПЦР смеси на окрашенном бромистым </a:t>
            </a:r>
            <a:r>
              <a:rPr lang="ru-RU" dirty="0" err="1"/>
              <a:t>этидием</a:t>
            </a:r>
            <a:r>
              <a:rPr lang="ru-RU" dirty="0"/>
              <a:t> </a:t>
            </a:r>
            <a:r>
              <a:rPr lang="ru-RU" dirty="0" err="1"/>
              <a:t>агарозном</a:t>
            </a:r>
            <a:r>
              <a:rPr lang="ru-RU" dirty="0"/>
              <a:t> или полиакриламидном геле, что позволяет идентифицировать продукт ПЦР по длине.</a:t>
            </a:r>
          </a:p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15589"/>
            <a:ext cx="4608512" cy="21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15587"/>
            <a:ext cx="2904204" cy="21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61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381946"/>
          </a:xfrm>
        </p:spPr>
        <p:txBody>
          <a:bodyPr>
            <a:noAutofit/>
          </a:bodyPr>
          <a:lstStyle/>
          <a:p>
            <a:pPr marL="0" indent="361950">
              <a:spcBef>
                <a:spcPts val="0"/>
              </a:spcBef>
              <a:buNone/>
            </a:pPr>
            <a:r>
              <a:rPr lang="ru-RU" sz="2800" i="1" spc="-40" dirty="0" smtClean="0"/>
              <a:t>Принцип </a:t>
            </a:r>
            <a:r>
              <a:rPr lang="ru-RU" sz="2800" i="1" spc="-40" dirty="0"/>
              <a:t>гель-электрофореза заключается в следующем. </a:t>
            </a:r>
            <a:r>
              <a:rPr lang="ru-RU" sz="2800" i="1" spc="-40" dirty="0" smtClean="0"/>
              <a:t>Исследуемый </a:t>
            </a:r>
            <a:r>
              <a:rPr lang="ru-RU" sz="2800" i="1" spc="-40" dirty="0"/>
              <a:t>препарат вносят в лунку, расположенную у края геля – полужидкой среды с сетчатой пространственной структурой. </a:t>
            </a:r>
            <a:endParaRPr lang="ru-RU" sz="2800" i="1" spc="-40" dirty="0" smtClean="0"/>
          </a:p>
          <a:p>
            <a:pPr marL="0" indent="361950">
              <a:spcBef>
                <a:spcPts val="0"/>
              </a:spcBef>
              <a:buNone/>
            </a:pPr>
            <a:r>
              <a:rPr lang="ru-RU" sz="2800" i="1" spc="-40" dirty="0" smtClean="0"/>
              <a:t>Находящееся </a:t>
            </a:r>
            <a:r>
              <a:rPr lang="ru-RU" sz="2800" i="1" spc="-40" dirty="0"/>
              <a:t>в буферном растворе макромолекулы обладают некоторым суммарным электрическим зарядом, и когда через гель пропускают электрический ток, они перемещаются в </a:t>
            </a:r>
            <a:r>
              <a:rPr lang="ru-RU" sz="2800" i="1" spc="-40" dirty="0" smtClean="0"/>
              <a:t>электрическом </a:t>
            </a:r>
            <a:r>
              <a:rPr lang="ru-RU" sz="2800" i="1" spc="-40" dirty="0"/>
              <a:t>поле. 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ru-RU" sz="2800" i="1" spc="-40" dirty="0" smtClean="0"/>
              <a:t>Молекулы </a:t>
            </a:r>
            <a:r>
              <a:rPr lang="ru-RU" sz="2800" i="1" spc="-40" dirty="0"/>
              <a:t>одинакового размера и одинакового заряда движутся единым фронтом, образуя в геле невидимые полосы. Постепенно исходный препарат разделяется на зоны, распределенные в пластинке геля.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5381946"/>
            <a:ext cx="2016224" cy="14127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81946"/>
            <a:ext cx="2548136" cy="147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32050"/>
            <a:ext cx="1834460" cy="137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38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57080"/>
            <a:ext cx="4283968" cy="31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44284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700" i="1" dirty="0" smtClean="0"/>
              <a:t>После </a:t>
            </a:r>
            <a:r>
              <a:rPr lang="ru-RU" sz="2700" i="1" dirty="0"/>
              <a:t>окончания электрофореза гель помещают в специальный прибор – </a:t>
            </a:r>
            <a:r>
              <a:rPr lang="ru-RU" sz="2700" i="1" dirty="0" err="1"/>
              <a:t>трансиллюминатор</a:t>
            </a:r>
            <a:r>
              <a:rPr lang="ru-RU" sz="2700" i="1" dirty="0"/>
              <a:t>. </a:t>
            </a:r>
            <a:endParaRPr lang="ru-RU" sz="2700" i="1" dirty="0" smtClean="0"/>
          </a:p>
          <a:p>
            <a:pPr indent="361950"/>
            <a:r>
              <a:rPr lang="ru-RU" sz="2700" i="1" dirty="0" smtClean="0"/>
              <a:t>Высокочастотные </a:t>
            </a:r>
            <a:r>
              <a:rPr lang="ru-RU" sz="2700" i="1" dirty="0" err="1"/>
              <a:t>траниллюминаторы</a:t>
            </a:r>
            <a:r>
              <a:rPr lang="ru-RU" sz="2700" i="1" dirty="0"/>
              <a:t> предназначены для просмотра гелей в видимом и ультрафиолетовом диапазоне.  </a:t>
            </a:r>
            <a:endParaRPr lang="ru-RU" sz="2700" i="1" dirty="0" smtClean="0"/>
          </a:p>
          <a:p>
            <a:pPr indent="361950"/>
            <a:r>
              <a:rPr lang="ru-RU" sz="2700" i="1" dirty="0" smtClean="0"/>
              <a:t>Результаты </a:t>
            </a:r>
            <a:r>
              <a:rPr lang="ru-RU" sz="2700" i="1" dirty="0"/>
              <a:t>электрофореза учитывают с помощью видеосистемы.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524328" y="3068960"/>
            <a:ext cx="720080" cy="1404156"/>
          </a:xfrm>
          <a:prstGeom prst="straightConnector1">
            <a:avLst/>
          </a:prstGeom>
          <a:ln w="38100">
            <a:gradFill>
              <a:gsLst>
                <a:gs pos="0">
                  <a:srgbClr val="FFF200"/>
                </a:gs>
                <a:gs pos="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3204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6016" y="2879730"/>
            <a:ext cx="3356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Трансиллюминатор</a:t>
            </a:r>
            <a:r>
              <a:rPr lang="ru-RU" dirty="0" smtClean="0"/>
              <a:t> с экраном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62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При учете результатов в первую очередь оценивают контрольные пробы (К+ и К-). В электрофоретической дорожке соответствующей положительному контролю амплификации, должна присутствовать оранжевая светящаяся полоса на определенном уровне, который указан в инструкции по применения тест-системы. При отрицательном контроле такая дорожка отсутствует. Наличие ее в отрицательном контроле говорит о контаминации (загрязнении).</a:t>
            </a:r>
          </a:p>
          <a:p>
            <a:endParaRPr lang="ru-RU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63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916366" cy="2924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5445" y="2924944"/>
            <a:ext cx="418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Электрофореграмма</a:t>
            </a:r>
            <a:r>
              <a:rPr lang="ru-RU" dirty="0"/>
              <a:t> результатов ПЦР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441680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700" i="1" dirty="0"/>
              <a:t>Специфичность полосы </a:t>
            </a:r>
            <a:r>
              <a:rPr lang="ru-RU" sz="2700" i="1" dirty="0" err="1"/>
              <a:t>амплифицированной</a:t>
            </a:r>
            <a:r>
              <a:rPr lang="ru-RU" sz="2700" i="1" dirty="0"/>
              <a:t> ДНК подтверждается ее положением (размерами) по отношению к маркерным фрагментам или ДНК положительного контроля амплификации. </a:t>
            </a:r>
            <a:r>
              <a:rPr lang="ru-RU" sz="2700" i="1" dirty="0" smtClean="0"/>
              <a:t>Исследуемые </a:t>
            </a:r>
            <a:r>
              <a:rPr lang="ru-RU" sz="2700" i="1" dirty="0"/>
              <a:t>пробы оценивают по наличию в соответствующей дорожке полосы, которая располагается на том же уровне, что и полоса положительного контроля.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4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566" y="116633"/>
            <a:ext cx="8892505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Для </a:t>
            </a:r>
            <a:r>
              <a:rPr lang="ru-RU" dirty="0"/>
              <a:t>осуществления такого отбора необходимо располагать чувствительными методами массовой диагностики вирусов. </a:t>
            </a:r>
            <a:r>
              <a:rPr lang="ru-RU" dirty="0" smtClean="0"/>
              <a:t>	Единственным </a:t>
            </a:r>
            <a:r>
              <a:rPr lang="ru-RU" dirty="0"/>
              <a:t>методом массовой лабораторной диагностики фитопатогенных вирусов долгое время был </a:t>
            </a:r>
            <a:r>
              <a:rPr lang="ru-RU" u="sng" dirty="0"/>
              <a:t>серологический метод</a:t>
            </a:r>
            <a:r>
              <a:rPr lang="ru-RU" dirty="0"/>
              <a:t>, известный в России как «капельный метод диагностики». В его основе лежит преципитация </a:t>
            </a:r>
            <a:r>
              <a:rPr lang="ru-RU" dirty="0" smtClean="0"/>
              <a:t>(осаждение) вирусных </a:t>
            </a:r>
            <a:r>
              <a:rPr lang="ru-RU" dirty="0"/>
              <a:t>частиц антителами иммунной сыворотки в жидкой среде.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38" y="3356992"/>
            <a:ext cx="4098032" cy="30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933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Недостаток:</a:t>
            </a:r>
            <a:r>
              <a:rPr lang="ru-RU" sz="2400" dirty="0" smtClean="0">
                <a:solidFill>
                  <a:srgbClr val="C00000"/>
                </a:solidFill>
              </a:rPr>
              <a:t> низкая чувствительность  </a:t>
            </a:r>
            <a:r>
              <a:rPr lang="ru-RU" sz="2400" dirty="0">
                <a:solidFill>
                  <a:srgbClr val="C00000"/>
                </a:solidFill>
              </a:rPr>
              <a:t>для выявления вирусов в пробирочных растениях, которые получали при оздоровлении сорта методом культуры меристем.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8915" y="650006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48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000" b="1" dirty="0" smtClean="0">
                <a:solidFill>
                  <a:srgbClr val="180FCB"/>
                </a:solidFill>
              </a:rPr>
              <a:t>3.3. Достоинства </a:t>
            </a:r>
            <a:r>
              <a:rPr lang="ru-RU" sz="2000" b="1" dirty="0">
                <a:solidFill>
                  <a:srgbClr val="180FCB"/>
                </a:solidFill>
              </a:rPr>
              <a:t>и трудности метода </a:t>
            </a:r>
            <a:r>
              <a:rPr lang="ru-RU" sz="2000" b="1" dirty="0" smtClean="0">
                <a:solidFill>
                  <a:srgbClr val="180FCB"/>
                </a:solidFill>
              </a:rPr>
              <a:t>ПЦР</a:t>
            </a:r>
            <a:endParaRPr lang="ru-RU" sz="2000" dirty="0">
              <a:solidFill>
                <a:srgbClr val="180FC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42" y="764704"/>
            <a:ext cx="9120758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1. Высокая </a:t>
            </a:r>
            <a:r>
              <a:rPr lang="ru-RU" sz="2200" b="1" dirty="0">
                <a:solidFill>
                  <a:srgbClr val="C00000"/>
                </a:solidFill>
              </a:rPr>
              <a:t>чувствительность исследования</a:t>
            </a:r>
            <a:endParaRPr lang="ru-RU" sz="2200" dirty="0">
              <a:solidFill>
                <a:srgbClr val="C00000"/>
              </a:solidFill>
            </a:endParaRPr>
          </a:p>
          <a:p>
            <a:r>
              <a:rPr lang="ru-RU" sz="2200" i="1" dirty="0"/>
              <a:t>Чувствительность метода такова, что </a:t>
            </a:r>
            <a:r>
              <a:rPr lang="ru-RU" sz="2200" i="1" dirty="0" err="1"/>
              <a:t>амплифицировать</a:t>
            </a:r>
            <a:r>
              <a:rPr lang="ru-RU" sz="2200" i="1" dirty="0"/>
              <a:t> в ПЦР и выявить целевую последовательность можно даже в том случае, если она встречается однажды в образце из 105 клеток.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2. Специфичность </a:t>
            </a:r>
            <a:r>
              <a:rPr lang="ru-RU" sz="2200" b="1" dirty="0">
                <a:solidFill>
                  <a:srgbClr val="C00000"/>
                </a:solidFill>
              </a:rPr>
              <a:t>анализа</a:t>
            </a:r>
            <a:endParaRPr lang="ru-RU" sz="2200" dirty="0">
              <a:solidFill>
                <a:srgbClr val="C00000"/>
              </a:solidFill>
            </a:endParaRPr>
          </a:p>
          <a:p>
            <a:r>
              <a:rPr lang="ru-RU" sz="2200" i="1" dirty="0"/>
              <a:t>ПЦР позволяет выявлять ДНК конкретного инфекционного агента в присутствии ДНК других микроорганизмов и ДНК организма-хозяина, а также проводить </a:t>
            </a:r>
            <a:r>
              <a:rPr lang="ru-RU" sz="2200" i="1" dirty="0" err="1"/>
              <a:t>генотипирование</a:t>
            </a:r>
            <a:r>
              <a:rPr lang="ru-RU" sz="2200" i="1" dirty="0"/>
              <a:t>. Специфически подбирая компоненты реакции (</a:t>
            </a:r>
            <a:r>
              <a:rPr lang="ru-RU" sz="2200" i="1" dirty="0" err="1"/>
              <a:t>праймеры</a:t>
            </a:r>
            <a:r>
              <a:rPr lang="ru-RU" sz="2200" i="1" dirty="0"/>
              <a:t>), Вы можете одновременно выявлять ДНК близкородственных микроорганизмов.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3. Универсальность </a:t>
            </a:r>
            <a:r>
              <a:rPr lang="ru-RU" sz="2200" b="1" dirty="0">
                <a:solidFill>
                  <a:srgbClr val="C00000"/>
                </a:solidFill>
              </a:rPr>
              <a:t>метода ПЦР</a:t>
            </a:r>
            <a:endParaRPr lang="ru-RU" sz="2200" dirty="0">
              <a:solidFill>
                <a:srgbClr val="C00000"/>
              </a:solidFill>
            </a:endParaRPr>
          </a:p>
          <a:p>
            <a:r>
              <a:rPr lang="ru-RU" sz="2200" i="1" dirty="0" smtClean="0"/>
              <a:t>Для </a:t>
            </a:r>
            <a:r>
              <a:rPr lang="ru-RU" sz="2200" i="1" dirty="0"/>
              <a:t>ПЦР-диагностики вирусных заболеваний, можно использовать одно и то же оборудование, следовать универсальным процедурам подготовки образцов (проб) и постановки анализа, а также однотипные наборы реактивов.</a:t>
            </a:r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08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4. Экономия </a:t>
            </a:r>
            <a:r>
              <a:rPr lang="ru-RU" sz="3300" b="1" dirty="0">
                <a:solidFill>
                  <a:srgbClr val="C00000"/>
                </a:solidFill>
              </a:rPr>
              <a:t>времени</a:t>
            </a:r>
            <a:endParaRPr lang="ru-RU" sz="3300" dirty="0">
              <a:solidFill>
                <a:srgbClr val="C00000"/>
              </a:solidFill>
            </a:endParaRPr>
          </a:p>
          <a:p>
            <a:r>
              <a:rPr lang="ru-RU" sz="3100" i="1" dirty="0"/>
              <a:t>Важное преимущество ПЦР – отсутствие стадий </a:t>
            </a:r>
            <a:r>
              <a:rPr lang="ru-RU" sz="3100" i="1" dirty="0" err="1"/>
              <a:t>культуральной</a:t>
            </a:r>
            <a:r>
              <a:rPr lang="ru-RU" sz="3100" i="1" dirty="0"/>
              <a:t> микробиологической работы. Подготовка образцов, проведение реакции и анализ результатов максимально облегчен и во многом автоматизирован. Благодаря этому, время получения результата может сокращаться до 4-5 часов.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5. Эффективность </a:t>
            </a:r>
            <a:r>
              <a:rPr lang="ru-RU" sz="3300" b="1" dirty="0">
                <a:solidFill>
                  <a:srgbClr val="C00000"/>
                </a:solidFill>
              </a:rPr>
              <a:t>метода ПЦР</a:t>
            </a:r>
            <a:endParaRPr lang="ru-RU" sz="3300" dirty="0">
              <a:solidFill>
                <a:srgbClr val="C00000"/>
              </a:solidFill>
            </a:endParaRPr>
          </a:p>
          <a:p>
            <a:r>
              <a:rPr lang="ru-RU" sz="3100" i="1" dirty="0"/>
              <a:t>ПЦР помогает избежать известных сложностей, возникающих при выращивании </a:t>
            </a:r>
            <a:r>
              <a:rPr lang="ru-RU" sz="3100" i="1" dirty="0" err="1"/>
              <a:t>труднокультивируемых</a:t>
            </a:r>
            <a:r>
              <a:rPr lang="ru-RU" sz="3100" i="1" dirty="0"/>
              <a:t>, некультивируемых или </a:t>
            </a:r>
            <a:r>
              <a:rPr lang="ru-RU" sz="3100" i="1" dirty="0" err="1"/>
              <a:t>персистирующих</a:t>
            </a:r>
            <a:r>
              <a:rPr lang="ru-RU" sz="3100" i="1" dirty="0"/>
              <a:t> форм микроорганизмов для диагностики различных инфекций. Эффективен метод ПЦР и при скрининге возбудителей с высокой антигенной изменчивостью, а также внутриклеточных паразитов.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6. Широта </a:t>
            </a:r>
            <a:r>
              <a:rPr lang="ru-RU" sz="3300" b="1" dirty="0">
                <a:solidFill>
                  <a:srgbClr val="C00000"/>
                </a:solidFill>
              </a:rPr>
              <a:t>исследуемого клинического материала</a:t>
            </a:r>
            <a:endParaRPr lang="ru-RU" sz="3300" dirty="0">
              <a:solidFill>
                <a:srgbClr val="C00000"/>
              </a:solidFill>
            </a:endParaRPr>
          </a:p>
          <a:p>
            <a:r>
              <a:rPr lang="ru-RU" sz="3100" i="1" dirty="0"/>
              <a:t>В качестве образца при полимеразной цепной реакции может быть использован не только биологический материал, но также и многие другие субстраты, в которых могут быть идентифицированы молекулы ДНК с высокой чувствительностью, например, вода, почва, продукты питания, микроорганизмы, смывы и многое другое.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72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Главная проблема лабораторий </a:t>
            </a:r>
            <a:r>
              <a:rPr lang="ru-RU" sz="2400" b="1" dirty="0" smtClean="0">
                <a:solidFill>
                  <a:srgbClr val="C00000"/>
                </a:solidFill>
              </a:rPr>
              <a:t>ПЦР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6048672"/>
          </a:xfrm>
        </p:spPr>
        <p:txBody>
          <a:bodyPr>
            <a:normAutofit fontScale="70000" lnSpcReduction="20000"/>
          </a:bodyPr>
          <a:lstStyle/>
          <a:p>
            <a:pPr marL="0" indent="447675">
              <a:buNone/>
            </a:pPr>
            <a:r>
              <a:rPr lang="ru-RU" dirty="0">
                <a:solidFill>
                  <a:srgbClr val="C00000"/>
                </a:solidFill>
              </a:rPr>
              <a:t>Полимеразная цепная реакция </a:t>
            </a:r>
            <a:r>
              <a:rPr lang="ru-RU" dirty="0" smtClean="0">
                <a:solidFill>
                  <a:srgbClr val="C00000"/>
                </a:solidFill>
              </a:rPr>
              <a:t>– очень чувствительный </a:t>
            </a:r>
            <a:r>
              <a:rPr lang="ru-RU" dirty="0">
                <a:solidFill>
                  <a:srgbClr val="C00000"/>
                </a:solidFill>
              </a:rPr>
              <a:t>метод! </a:t>
            </a:r>
            <a:r>
              <a:rPr lang="ru-RU" dirty="0"/>
              <a:t>Теоретически, </a:t>
            </a:r>
            <a:r>
              <a:rPr lang="ru-RU" dirty="0" smtClean="0"/>
              <a:t>можно </a:t>
            </a:r>
            <a:r>
              <a:rPr lang="ru-RU" dirty="0"/>
              <a:t>детектировать наличие в образце всего одной копии искомого фрагмента ДНК. Однако данное преимущество оборачивается и не менее значительной проблемой. </a:t>
            </a:r>
          </a:p>
          <a:p>
            <a:pPr marL="0" indent="447675">
              <a:buNone/>
            </a:pPr>
            <a:r>
              <a:rPr lang="ru-RU" dirty="0"/>
              <a:t>Главная проблема при функционировании лаборатории ПЦР - </a:t>
            </a:r>
            <a:r>
              <a:rPr lang="ru-RU" b="1" dirty="0">
                <a:solidFill>
                  <a:srgbClr val="C00000"/>
                </a:solidFill>
              </a:rPr>
              <a:t>контаминация. </a:t>
            </a:r>
            <a:r>
              <a:rPr lang="ru-RU" dirty="0"/>
              <a:t>Контаминация возникает тогда, когда продукты ПЦР (</a:t>
            </a:r>
            <a:r>
              <a:rPr lang="ru-RU" dirty="0" err="1"/>
              <a:t>ампликоны</a:t>
            </a:r>
            <a:r>
              <a:rPr lang="ru-RU" dirty="0"/>
              <a:t>) попадают в окружающую среду. Это может происходить по нескольким причинам: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вследствие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неправильной организации ПЦР-лаборатории, </a:t>
            </a: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из-за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ошибок при постановке полимеразной цепной реакции или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детекции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результатов ПЦР (человеческий фактор), </a:t>
            </a: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причине большого потока исследований. </a:t>
            </a: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542925">
              <a:buNone/>
            </a:pPr>
            <a:r>
              <a:rPr lang="ru-RU" dirty="0" smtClean="0"/>
              <a:t>Контаминация </a:t>
            </a:r>
            <a:r>
              <a:rPr lang="ru-RU" dirty="0"/>
              <a:t>может проявляться в ложноположительных результатах ПЦР или возникновении неспецифических продуктов ПЦР.</a:t>
            </a:r>
          </a:p>
          <a:p>
            <a:pPr marL="0" indent="447675">
              <a:buNone/>
            </a:pPr>
            <a:endParaRPr lang="ru-RU" dirty="0" smtClean="0"/>
          </a:p>
          <a:p>
            <a:pPr marL="0" indent="447675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При </a:t>
            </a:r>
            <a:r>
              <a:rPr lang="ru-RU" i="1" dirty="0">
                <a:solidFill>
                  <a:srgbClr val="C00000"/>
                </a:solidFill>
              </a:rPr>
              <a:t>несоблюдении мер безопасности с течением времени в лаборатории могут накапливаться </a:t>
            </a:r>
            <a:r>
              <a:rPr lang="ru-RU" i="1" dirty="0" err="1">
                <a:solidFill>
                  <a:srgbClr val="C00000"/>
                </a:solidFill>
              </a:rPr>
              <a:t>ампликоны</a:t>
            </a:r>
            <a:r>
              <a:rPr lang="ru-RU" i="1" dirty="0">
                <a:solidFill>
                  <a:srgbClr val="C00000"/>
                </a:solidFill>
              </a:rPr>
              <a:t>, что приводит к появлению тотальной </a:t>
            </a:r>
            <a:r>
              <a:rPr lang="ru-RU" i="1" dirty="0" smtClean="0">
                <a:solidFill>
                  <a:srgbClr val="C00000"/>
                </a:solidFill>
              </a:rPr>
              <a:t>контаминации.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45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i="1" dirty="0" smtClean="0">
                <a:solidFill>
                  <a:srgbClr val="C00000"/>
                </a:solidFill>
              </a:rPr>
              <a:t>Правила для предотвращения </a:t>
            </a:r>
            <a:r>
              <a:rPr lang="ru-RU" sz="3100" i="1" dirty="0">
                <a:solidFill>
                  <a:srgbClr val="C00000"/>
                </a:solidFill>
              </a:rPr>
              <a:t>контаминации в лаборатории </a:t>
            </a:r>
            <a:r>
              <a:rPr lang="ru-RU" sz="3100" i="1" dirty="0" smtClean="0">
                <a:solidFill>
                  <a:srgbClr val="C00000"/>
                </a:solidFill>
              </a:rPr>
              <a:t>ПЦР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3301827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отдельные </a:t>
            </a:r>
            <a:r>
              <a:rPr lang="ru-RU" i="1" dirty="0"/>
              <a:t>лабораторные халаты в каждой рабочей зоне;</a:t>
            </a:r>
          </a:p>
          <a:p>
            <a:pPr lvl="0"/>
            <a:r>
              <a:rPr lang="ru-RU" i="1" dirty="0"/>
              <a:t>одноразовые перчатки без талька;</a:t>
            </a:r>
          </a:p>
          <a:p>
            <a:pPr lvl="0"/>
            <a:r>
              <a:rPr lang="ru-RU" i="1" dirty="0"/>
              <a:t>наконечники для дозаторов с фильтрами, защищающими от аэрозоля</a:t>
            </a:r>
          </a:p>
          <a:p>
            <a:pPr lvl="0"/>
            <a:r>
              <a:rPr lang="ru-RU" i="1" dirty="0"/>
              <a:t>одноразовые пластиковые пробирки, посуда, наконечники;</a:t>
            </a:r>
          </a:p>
          <a:p>
            <a:pPr lvl="0"/>
            <a:r>
              <a:rPr lang="ru-RU" i="1" dirty="0"/>
              <a:t>соблюдение поточности продвижения анализируемых образцов;</a:t>
            </a:r>
          </a:p>
          <a:p>
            <a:pPr lvl="0"/>
            <a:r>
              <a:rPr lang="ru-RU" i="1" dirty="0"/>
              <a:t>химическая и УФ дезинфекция всех поверхностей рабочих зон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" y="4005064"/>
            <a:ext cx="3259857" cy="14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15508"/>
            <a:ext cx="1940049" cy="112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55" y="4032198"/>
            <a:ext cx="1971499" cy="131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04" y="5346002"/>
            <a:ext cx="1996649" cy="14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86" y="4149080"/>
            <a:ext cx="3769769" cy="251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39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Классическая ПЦР-лаборатория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5230" t="12223" r="1726" b="8417"/>
          <a:stretch/>
        </p:blipFill>
        <p:spPr bwMode="auto">
          <a:xfrm>
            <a:off x="1475656" y="1211561"/>
            <a:ext cx="6984776" cy="4974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198351"/>
            <a:ext cx="3150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А. </a:t>
            </a:r>
            <a:r>
              <a:rPr lang="ru-RU" sz="1200" b="1" dirty="0" smtClean="0"/>
              <a:t>Зона приема, регистрации и первичной обработки материала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57" y="2838845"/>
            <a:ext cx="1643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Б. </a:t>
            </a:r>
            <a:r>
              <a:rPr lang="ru-RU" sz="1200" b="1" dirty="0" smtClean="0"/>
              <a:t>Зона выделения </a:t>
            </a:r>
          </a:p>
          <a:p>
            <a:r>
              <a:rPr lang="ru-RU" sz="1200" b="1" dirty="0" smtClean="0"/>
              <a:t>ДНК/РНК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29286" y="59650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В. </a:t>
            </a:r>
            <a:r>
              <a:rPr lang="ru-RU" sz="1200" b="1" dirty="0" smtClean="0"/>
              <a:t>Зона приготовления реакционной смеси и проведения ПЦР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749896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Г. </a:t>
            </a:r>
            <a:r>
              <a:rPr lang="ru-RU" sz="1200" b="1" dirty="0" smtClean="0"/>
              <a:t>Зона </a:t>
            </a:r>
            <a:r>
              <a:rPr lang="ru-RU" sz="1200" b="1" dirty="0" err="1" smtClean="0"/>
              <a:t>детекции</a:t>
            </a:r>
            <a:r>
              <a:rPr lang="ru-RU" sz="1200" b="1" dirty="0" smtClean="0"/>
              <a:t> результатов</a:t>
            </a:r>
            <a:r>
              <a:rPr lang="ru-RU" sz="1200" b="1" dirty="0"/>
              <a:t> ПЦР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6167574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Д. </a:t>
            </a:r>
            <a:r>
              <a:rPr lang="ru-RU" sz="1100" b="1" dirty="0" smtClean="0"/>
              <a:t>Зона дезинфекции материалов</a:t>
            </a:r>
            <a:endParaRPr lang="ru-RU" sz="11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22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7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Для идентификации вирусов в растении могут использоваться следующие модификации серологической диагностики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1) </a:t>
            </a:r>
            <a:r>
              <a:rPr lang="ru-RU" b="1" dirty="0">
                <a:solidFill>
                  <a:srgbClr val="C00000"/>
                </a:solidFill>
              </a:rPr>
              <a:t>Иммуноферментный анализ (ИФА)</a:t>
            </a:r>
            <a:r>
              <a:rPr lang="ru-RU" dirty="0">
                <a:solidFill>
                  <a:srgbClr val="C00000"/>
                </a:solidFill>
              </a:rPr>
              <a:t> – </a:t>
            </a:r>
            <a:r>
              <a:rPr lang="ru-RU" i="1" dirty="0"/>
              <a:t>наиболее высокочувствительный метод, который позволяет получать количественные оценки. В его основе лежит специфическое распознавание поверхностных антигенов вируса антителами, в присутствии ферментов. Данный метод широко используется на практике для идентификации вирусов сельскохозяйственных культур, подходит для серийных анализов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91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2) </a:t>
            </a:r>
            <a:r>
              <a:rPr lang="ru-RU" b="1" dirty="0">
                <a:solidFill>
                  <a:srgbClr val="C00000"/>
                </a:solidFill>
              </a:rPr>
              <a:t>Капельный метод.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i="1" dirty="0"/>
              <a:t>Проводится следующим образом. На предметном стекле каплю сока растения смешивают с каплей </a:t>
            </a:r>
            <a:r>
              <a:rPr lang="ru-RU" i="1" dirty="0" err="1"/>
              <a:t>антисыворотки</a:t>
            </a:r>
            <a:r>
              <a:rPr lang="ru-RU" i="1" dirty="0"/>
              <a:t>. Через пару минут проводят оценку реакции под микроскопом при малом увеличении в темном поле или даже визуально, без микроскопа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b="1" dirty="0">
                <a:solidFill>
                  <a:srgbClr val="C00000"/>
                </a:solidFill>
              </a:rPr>
              <a:t>Метод двойной диффузии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– </a:t>
            </a:r>
            <a:r>
              <a:rPr lang="ru-RU" i="1" dirty="0"/>
              <a:t>проводится в агаровом геле, для определения сферических и других мелких вирусов. Проводится по такой </a:t>
            </a:r>
            <a:r>
              <a:rPr lang="ru-RU" i="1" dirty="0" smtClean="0"/>
              <a:t>методике: </a:t>
            </a:r>
            <a:r>
              <a:rPr lang="ru-RU" i="1" dirty="0"/>
              <a:t>в одни лунки, которые вырезаны в слое агаровой среды, добавляют </a:t>
            </a:r>
            <a:r>
              <a:rPr lang="ru-RU" i="1" dirty="0" err="1"/>
              <a:t>антисыворотку</a:t>
            </a:r>
            <a:r>
              <a:rPr lang="ru-RU" i="1" dirty="0"/>
              <a:t>, а в другие – очищенный сок растения. В геле вирусные частицы и антитела </a:t>
            </a:r>
            <a:r>
              <a:rPr lang="ru-RU" i="1" dirty="0" err="1"/>
              <a:t>дифундируют</a:t>
            </a:r>
            <a:r>
              <a:rPr lang="ru-RU" i="1" dirty="0"/>
              <a:t> друг другу на встречу, и в месте встречи образуют отчетливые линии преципитации в случае их </a:t>
            </a:r>
            <a:r>
              <a:rPr lang="ru-RU" i="1" dirty="0" err="1"/>
              <a:t>комплиментарной</a:t>
            </a:r>
            <a:r>
              <a:rPr lang="ru-RU" i="1" dirty="0"/>
              <a:t> специфичности.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1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4) </a:t>
            </a:r>
            <a:r>
              <a:rPr lang="ru-RU" b="1" dirty="0">
                <a:solidFill>
                  <a:srgbClr val="C00000"/>
                </a:solidFill>
              </a:rPr>
              <a:t>Метод радиальной </a:t>
            </a:r>
            <a:r>
              <a:rPr lang="ru-RU" b="1" dirty="0" err="1">
                <a:solidFill>
                  <a:srgbClr val="C00000"/>
                </a:solidFill>
              </a:rPr>
              <a:t>иммунодиффузии</a:t>
            </a:r>
            <a:r>
              <a:rPr lang="ru-RU" dirty="0"/>
              <a:t>. </a:t>
            </a:r>
            <a:r>
              <a:rPr lang="ru-RU" i="1" dirty="0"/>
              <a:t>При использовании данного метода </a:t>
            </a:r>
            <a:r>
              <a:rPr lang="ru-RU" i="1" dirty="0" err="1"/>
              <a:t>антисыворотку</a:t>
            </a:r>
            <a:r>
              <a:rPr lang="ru-RU" i="1" dirty="0"/>
              <a:t> добавляют непосредственно в агаровую среду, при этом лунки заполняют соком растений. Реакция является положительной, если вокруг лунок образуются преципитаты в форме колец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5) </a:t>
            </a:r>
            <a:r>
              <a:rPr lang="ru-RU" b="1" dirty="0">
                <a:solidFill>
                  <a:srgbClr val="C00000"/>
                </a:solidFill>
              </a:rPr>
              <a:t>Метод адсорбции</a:t>
            </a:r>
            <a:r>
              <a:rPr lang="ru-RU" b="1" i="1" dirty="0"/>
              <a:t>.</a:t>
            </a:r>
            <a:r>
              <a:rPr lang="ru-RU" dirty="0"/>
              <a:t> </a:t>
            </a:r>
            <a:r>
              <a:rPr lang="ru-RU" i="1" dirty="0"/>
              <a:t>Метод основан на том, что перед реакцией с антигеном антитела связывают каким-либо инертным материалом с крупными частицами, например, латексом. При реакции с антигеном происходит хорошо заметная агглютинация всего комплекса.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4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r>
              <a:rPr lang="ru-RU" dirty="0"/>
              <a:t>На данный момент наиболее точным и эффективным является метод </a:t>
            </a:r>
            <a:r>
              <a:rPr lang="ru-RU" u="sng" dirty="0">
                <a:solidFill>
                  <a:srgbClr val="C00000"/>
                </a:solidFill>
              </a:rPr>
              <a:t>ПЦР – диагностики. </a:t>
            </a:r>
            <a:endParaRPr lang="ru-RU" u="sng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Разработаны </a:t>
            </a:r>
            <a:r>
              <a:rPr lang="ru-RU" dirty="0"/>
              <a:t>диагностические наборы для ПЦР анализа ряда наиболее распространенных патогенных микроорганизмов защищенного грунта, особенно важных при выращивании овощных культур, в первую очередь огурцов и томатов.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5854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39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Достоинства метода ПЦР-диагностики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17260" cy="3696422"/>
          </a:xfrm>
        </p:spPr>
        <p:txBody>
          <a:bodyPr>
            <a:noAutofit/>
          </a:bodyPr>
          <a:lstStyle/>
          <a:p>
            <a:r>
              <a:rPr lang="ru-RU" sz="2100" dirty="0" smtClean="0"/>
              <a:t>Быстрые </a:t>
            </a:r>
            <a:r>
              <a:rPr lang="ru-RU" sz="2100" i="1" dirty="0" smtClean="0"/>
              <a:t>(несколько часов) </a:t>
            </a:r>
            <a:r>
              <a:rPr lang="ru-RU" sz="2100" dirty="0" smtClean="0"/>
              <a:t>и </a:t>
            </a:r>
            <a:r>
              <a:rPr lang="ru-RU" sz="2100" dirty="0"/>
              <a:t>достоверные </a:t>
            </a:r>
            <a:r>
              <a:rPr lang="ru-RU" sz="2100" i="1" dirty="0"/>
              <a:t>(со специфичностью анализа более 95%) </a:t>
            </a:r>
            <a:r>
              <a:rPr lang="ru-RU" sz="2100" dirty="0"/>
              <a:t>результаты, позволяющие сделать своевременную выбраковку семенного материала, а также при необходимости подобрать оптимальные состав и дозы реагентов для химической обработки растений, уменьшая тем самым потери урожая.</a:t>
            </a:r>
          </a:p>
          <a:p>
            <a:r>
              <a:rPr lang="ru-RU" sz="2100" dirty="0" smtClean="0"/>
              <a:t>Методы </a:t>
            </a:r>
            <a:r>
              <a:rPr lang="ru-RU" sz="2100" dirty="0"/>
              <a:t>ПЦР-анализа используются для маркерной системы оценки генетической структуры популяции насекомых, растений, животных. Большое значение имеет использование ДНК –маркеров в селекции растений для проверки подлинности образцов и защиты авторских прав селекционеров</a:t>
            </a:r>
            <a:r>
              <a:rPr lang="ru-RU" sz="2100" dirty="0" smtClean="0"/>
              <a:t>.</a:t>
            </a:r>
            <a:endParaRPr lang="ru-RU" sz="2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89118"/>
            <a:ext cx="4884812" cy="235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9796" y="6372036"/>
            <a:ext cx="291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ДНК-маркер 700 </a:t>
            </a:r>
            <a:r>
              <a:rPr lang="en-US" i="1" dirty="0">
                <a:solidFill>
                  <a:srgbClr val="C00000"/>
                </a:solidFill>
              </a:rPr>
              <a:t>Precision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4539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750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2218</Words>
  <Application>Microsoft Office PowerPoint</Application>
  <PresentationFormat>Экран (4:3)</PresentationFormat>
  <Paragraphs>220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Лекция 11.  Современные методы диагностики болезней сельскохозяйственных культур</vt:lpstr>
      <vt:lpstr>1. Значение методов ПЦР-анализа и иммуноферментного анализа в растениеводстве и защите растений</vt:lpstr>
      <vt:lpstr>Презентация PowerPoint</vt:lpstr>
      <vt:lpstr>Презентация PowerPoint</vt:lpstr>
      <vt:lpstr>Для идентификации вирусов в растении могут использоваться следующие модификации серологической диагностики:</vt:lpstr>
      <vt:lpstr>Презентация PowerPoint</vt:lpstr>
      <vt:lpstr>Презентация PowerPoint</vt:lpstr>
      <vt:lpstr>Презентация PowerPoint</vt:lpstr>
      <vt:lpstr>Достоинства метода ПЦР-диагностики</vt:lpstr>
      <vt:lpstr>2. Иммуноферментный анализ</vt:lpstr>
      <vt:lpstr>Существует несколько модификаций метода ИФА.</vt:lpstr>
      <vt:lpstr>Презентация PowerPoint</vt:lpstr>
      <vt:lpstr> Создана технология производства иммуноспецифических препаратов для диагностики вирусных и бактериальных инфекций картофеля методом ИФА, включающим четыре этапа.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ПЦР- анализ</vt:lpstr>
      <vt:lpstr>Презентация PowerPoint</vt:lpstr>
      <vt:lpstr>Презентация PowerPoint</vt:lpstr>
      <vt:lpstr>Перечень направлений использований  ПЦР – анализа</vt:lpstr>
      <vt:lpstr>Презентация PowerPoint</vt:lpstr>
      <vt:lpstr>Презентация PowerPoint</vt:lpstr>
      <vt:lpstr>Презентация PowerPoint</vt:lpstr>
      <vt:lpstr>Презентация PowerPoint</vt:lpstr>
      <vt:lpstr>3.2. Сущность ПЦР- анализа</vt:lpstr>
      <vt:lpstr>Презентация PowerPoint</vt:lpstr>
      <vt:lpstr>Презентация PowerPoint</vt:lpstr>
      <vt:lpstr>Структура отдельного цикла :</vt:lpstr>
      <vt:lpstr>Презентация PowerPoint</vt:lpstr>
      <vt:lpstr> Организация ПЦР-лаборатории требует тщательной подготовительной работы. Необходимо заранее определить, какие именно задачи предстоит решать в лаборатории. Помимо этого важно понимать, какими методами будут достигнуты поставленные задачи.</vt:lpstr>
      <vt:lpstr>В основу функционирования ПЦР-лаборатории могут быть заложены три основных метода: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3.3. Достоинства и трудности метода ПЦР</vt:lpstr>
      <vt:lpstr>Презентация PowerPoint</vt:lpstr>
      <vt:lpstr>Главная проблема лабораторий ПЦР</vt:lpstr>
      <vt:lpstr>Правила для предотвращения контаминации в лаборатории ПЦР</vt:lpstr>
      <vt:lpstr>Классическая ПЦР-лаборатория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10.  Современные методы диагностики болезней сельскохозяйственных культур</dc:title>
  <cp:lastModifiedBy>Люба</cp:lastModifiedBy>
  <cp:revision>51</cp:revision>
  <cp:lastPrinted>2017-12-07T14:39:02Z</cp:lastPrinted>
  <dcterms:modified xsi:type="dcterms:W3CDTF">2018-12-12T13:16:29Z</dcterms:modified>
</cp:coreProperties>
</file>